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55</c:v>
                </c:pt>
                <c:pt idx="2">
                  <c:v>61</c:v>
                </c:pt>
                <c:pt idx="3">
                  <c:v>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33</c:v>
                </c:pt>
                <c:pt idx="2">
                  <c:v>34</c:v>
                </c:pt>
                <c:pt idx="3">
                  <c:v>36</c:v>
                </c:pt>
              </c:numCache>
            </c:numRef>
          </c:val>
        </c:ser>
        <c:gapWidth val="7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2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chemeClr val="tx2">
                  <a:alpha xmlns:p="http://schemas.openxmlformats.org/presentationml/2006/main" val="30000"/>
                </a:schemeClr>
              </a:solidFill>
            </a:ln>
          </c:spPr>
        </c:majorGridlines>
        <c:numFmt formatCode="&quot;$&quot;0&quot;k&quot;" sourceLinked="0"/>
        <c:majorTickMark val="none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t"/>
      <c:overlay val="0"/>
    </c:legend>
    <c:dispBlanksAs val="gap"/>
  </c:chart>
  <c:txPr>
    <a:bodyPr/>
    <a:lstStyle/>
    <a:p>
      <a:pPr>
        <a:defRPr sz="1100">
          <a:solidFill>
            <a:schemeClr val="tx2"/>
          </a:solidFill>
          <a:latin typeface="Inter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ne 2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3" name="Body Placeholder 3"/>
          <p:cNvSpPr>
            <a:spLocks noGrp="1"/>
          </p:cNvSpPr>
          <p:nvPr>
            <p:ph type="body" idx="13"/>
          </p:nvPr>
        </p:nvSpPr>
        <p:spPr>
          <a:xfrm>
            <a:off x="548640" y="329184"/>
            <a:ext cx="6400800" cy="27432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VOL. 00 — LABEL</a:t>
            </a:r>
          </a:p>
        </p:txBody>
      </p:sp>
      <p:sp>
        <p:nvSpPr>
          <p:cNvPr id="4" name="Image Block"/>
          <p:cNvSpPr/>
          <p:nvPr userDrawn="1"/>
        </p:nvSpPr>
        <p:spPr>
          <a:xfrm>
            <a:off x="8412480" y="1143000"/>
            <a:ext cx="3230575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" name="Image Icon"/>
          <p:cNvSpPr/>
          <p:nvPr userDrawn="1"/>
        </p:nvSpPr>
        <p:spPr>
          <a:xfrm>
            <a:off x="9707295" y="3335959"/>
            <a:ext cx="465203" cy="320473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6" name="Image Icon"/>
          <p:cNvSpPr/>
          <p:nvPr userDrawn="1"/>
        </p:nvSpPr>
        <p:spPr>
          <a:xfrm>
            <a:off x="10001923" y="3418662"/>
            <a:ext cx="361824" cy="227432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7" name="Image Icon"/>
          <p:cNvSpPr/>
          <p:nvPr userDrawn="1"/>
        </p:nvSpPr>
        <p:spPr>
          <a:xfrm>
            <a:off x="10120808" y="3170554"/>
            <a:ext cx="134392" cy="134392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412480" y="1143000"/>
            <a:ext cx="3230575" cy="45720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9" name="Ctrtitle Placeholder 9"/>
          <p:cNvSpPr>
            <a:spLocks noGrp="1"/>
          </p:cNvSpPr>
          <p:nvPr>
            <p:ph type="ctrTitle"/>
          </p:nvPr>
        </p:nvSpPr>
        <p:spPr>
          <a:xfrm>
            <a:off x="548640" y="1188720"/>
            <a:ext cx="7589520" cy="35204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10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hape 10"/>
          <p:cNvSpPr/>
          <p:nvPr userDrawn="1"/>
        </p:nvSpPr>
        <p:spPr>
          <a:xfrm>
            <a:off x="548640" y="5074920"/>
            <a:ext cx="384048" cy="365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1" name="Subtitle Placeholder 11"/>
          <p:cNvSpPr>
            <a:spLocks noGrp="1"/>
          </p:cNvSpPr>
          <p:nvPr>
            <p:ph type="subTitle" idx="1"/>
          </p:nvPr>
        </p:nvSpPr>
        <p:spPr>
          <a:xfrm>
            <a:off x="548640" y="5257800"/>
            <a:ext cx="5852160" cy="868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5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  <p:sp>
        <p:nvSpPr>
          <p:cNvPr id="12" name="Body Placeholder 12"/>
          <p:cNvSpPr>
            <a:spLocks noGrp="1"/>
          </p:cNvSpPr>
          <p:nvPr>
            <p:ph type="body" idx="14"/>
          </p:nvPr>
        </p:nvSpPr>
        <p:spPr>
          <a:xfrm>
            <a:off x="8412480" y="5897880"/>
            <a:ext cx="3230575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Presenter · 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Body Placeholder 5"/>
          <p:cNvSpPr>
            <a:spLocks noGrp="1"/>
          </p:cNvSpPr>
          <p:nvPr>
            <p:ph type="body" idx="13"/>
          </p:nvPr>
        </p:nvSpPr>
        <p:spPr>
          <a:xfrm>
            <a:off x="475488" y="1097280"/>
            <a:ext cx="5943600" cy="420624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en-US" sz="28000" b="0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cxnSp>
        <p:nvCxnSpPr>
          <p:cNvPr id="6" name="Line 6"/>
          <p:cNvCxnSpPr/>
          <p:nvPr userDrawn="1"/>
        </p:nvCxnSpPr>
        <p:spPr>
          <a:xfrm>
            <a:off x="6766560" y="1188720"/>
            <a:ext cx="0" cy="498348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7" name="Title Placeholder 7"/>
          <p:cNvSpPr>
            <a:spLocks noGrp="1"/>
          </p:cNvSpPr>
          <p:nvPr>
            <p:ph type="title"/>
          </p:nvPr>
        </p:nvSpPr>
        <p:spPr>
          <a:xfrm>
            <a:off x="7132320" y="2743200"/>
            <a:ext cx="4510735" cy="18288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8" name="Body Placeholder 8"/>
          <p:cNvSpPr>
            <a:spLocks noGrp="1"/>
          </p:cNvSpPr>
          <p:nvPr>
            <p:ph type="body" idx="14"/>
          </p:nvPr>
        </p:nvSpPr>
        <p:spPr>
          <a:xfrm>
            <a:off x="7132320" y="4754880"/>
            <a:ext cx="4510735" cy="13716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A sentence about this section.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548640" y="2240280"/>
            <a:ext cx="11094415" cy="4023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Body 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Block"/>
          <p:cNvSpPr/>
          <p:nvPr userDrawn="1"/>
        </p:nvSpPr>
        <p:spPr>
          <a:xfrm>
            <a:off x="0" y="0"/>
            <a:ext cx="56235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Image Icon"/>
          <p:cNvSpPr/>
          <p:nvPr userDrawn="1"/>
        </p:nvSpPr>
        <p:spPr>
          <a:xfrm>
            <a:off x="2358238" y="3297326"/>
            <a:ext cx="658368" cy="453542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4" name="Image Icon"/>
          <p:cNvSpPr/>
          <p:nvPr userDrawn="1"/>
        </p:nvSpPr>
        <p:spPr>
          <a:xfrm>
            <a:off x="2775204" y="3414370"/>
            <a:ext cx="512064" cy="321869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5" name="Image Icon"/>
          <p:cNvSpPr/>
          <p:nvPr userDrawn="1"/>
        </p:nvSpPr>
        <p:spPr>
          <a:xfrm>
            <a:off x="2943454" y="3063240"/>
            <a:ext cx="190195" cy="190195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5623560" cy="68580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7" name="Ftr Placeholder 7"/>
          <p:cNvSpPr>
            <a:spLocks noGrp="1"/>
          </p:cNvSpPr>
          <p:nvPr>
            <p:ph type="ftr" sz="quarter" idx="3"/>
          </p:nvPr>
        </p:nvSpPr>
        <p:spPr>
          <a:xfrm>
            <a:off x="617220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Sldnum Placeholder 8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9" name="Line 9"/>
          <p:cNvCxnSpPr/>
          <p:nvPr userDrawn="1"/>
        </p:nvCxnSpPr>
        <p:spPr>
          <a:xfrm>
            <a:off x="6172200" y="713232"/>
            <a:ext cx="547085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0" name="Body Placeholder 10"/>
          <p:cNvSpPr>
            <a:spLocks noGrp="1"/>
          </p:cNvSpPr>
          <p:nvPr>
            <p:ph type="body" idx="13"/>
          </p:nvPr>
        </p:nvSpPr>
        <p:spPr>
          <a:xfrm>
            <a:off x="6172200" y="1143000"/>
            <a:ext cx="5394960" cy="2743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11" name="Title Placeholder 11"/>
          <p:cNvSpPr>
            <a:spLocks noGrp="1"/>
          </p:cNvSpPr>
          <p:nvPr>
            <p:ph type="title"/>
          </p:nvPr>
        </p:nvSpPr>
        <p:spPr>
          <a:xfrm>
            <a:off x="6172200" y="1508760"/>
            <a:ext cx="5440680" cy="1737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Body Placeholder 12"/>
          <p:cNvSpPr>
            <a:spLocks noGrp="1"/>
          </p:cNvSpPr>
          <p:nvPr>
            <p:ph type="body" idx="14"/>
          </p:nvPr>
        </p:nvSpPr>
        <p:spPr>
          <a:xfrm>
            <a:off x="6172200" y="3429000"/>
            <a:ext cx="5120640" cy="27432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None/>
              <a:defRPr lang="en-US" sz="15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Body text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cxnSp>
        <p:nvCxnSpPr>
          <p:cNvPr id="6" name="Line 6"/>
          <p:cNvCxnSpPr/>
          <p:nvPr userDrawn="1"/>
        </p:nvCxnSpPr>
        <p:spPr>
          <a:xfrm>
            <a:off x="548640" y="2331720"/>
            <a:ext cx="5272888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cxnSp>
        <p:nvCxnSpPr>
          <p:cNvPr id="7" name="Line 7"/>
          <p:cNvCxnSpPr/>
          <p:nvPr userDrawn="1"/>
        </p:nvCxnSpPr>
        <p:spPr>
          <a:xfrm>
            <a:off x="6370168" y="2331720"/>
            <a:ext cx="5272888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8" name="Body Placeholder 8"/>
          <p:cNvSpPr>
            <a:spLocks noGrp="1"/>
          </p:cNvSpPr>
          <p:nvPr>
            <p:ph type="body" idx="13"/>
          </p:nvPr>
        </p:nvSpPr>
        <p:spPr>
          <a:xfrm>
            <a:off x="548640" y="2468880"/>
            <a:ext cx="527288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COLUMN HEADING</a:t>
            </a:r>
          </a:p>
        </p:txBody>
      </p:sp>
      <p:sp>
        <p:nvSpPr>
          <p:cNvPr id="9" name="Body Placeholder 9"/>
          <p:cNvSpPr>
            <a:spLocks noGrp="1"/>
          </p:cNvSpPr>
          <p:nvPr>
            <p:ph type="body" idx="14"/>
          </p:nvPr>
        </p:nvSpPr>
        <p:spPr>
          <a:xfrm>
            <a:off x="6370168" y="2468880"/>
            <a:ext cx="527288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COLUMN HEADING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"/>
          </p:nvPr>
        </p:nvSpPr>
        <p:spPr>
          <a:xfrm>
            <a:off x="548640" y="2971800"/>
            <a:ext cx="5272888" cy="3200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2"/>
          </p:nvPr>
        </p:nvSpPr>
        <p:spPr>
          <a:xfrm>
            <a:off x="6370168" y="2971800"/>
            <a:ext cx="5272888" cy="3200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685800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3"/>
          </p:nvPr>
        </p:nvSpPr>
        <p:spPr>
          <a:xfrm>
            <a:off x="7863840" y="1024128"/>
            <a:ext cx="3779215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Short intro</a:t>
            </a:r>
          </a:p>
        </p:txBody>
      </p:sp>
      <p:sp>
        <p:nvSpPr>
          <p:cNvPr id="7" name="Image Block"/>
          <p:cNvSpPr/>
          <p:nvPr userDrawn="1"/>
        </p:nvSpPr>
        <p:spPr>
          <a:xfrm>
            <a:off x="548640" y="2331720"/>
            <a:ext cx="3515258" cy="320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1988790" y="3839748"/>
            <a:ext cx="460858" cy="317480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2280666" y="3921679"/>
            <a:ext cx="358445" cy="225308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2398441" y="3675888"/>
            <a:ext cx="133137" cy="13313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1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548640" y="2331720"/>
            <a:ext cx="3515258" cy="32004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2" name="Image Block"/>
          <p:cNvSpPr/>
          <p:nvPr userDrawn="1"/>
        </p:nvSpPr>
        <p:spPr>
          <a:xfrm>
            <a:off x="4338218" y="2331720"/>
            <a:ext cx="3515258" cy="320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5778368" y="3839748"/>
            <a:ext cx="460858" cy="317480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6070244" y="3921679"/>
            <a:ext cx="358445" cy="225308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6188019" y="3675888"/>
            <a:ext cx="133137" cy="13313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6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4338218" y="2331720"/>
            <a:ext cx="3515258" cy="32004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7" name="Image Block"/>
          <p:cNvSpPr/>
          <p:nvPr userDrawn="1"/>
        </p:nvSpPr>
        <p:spPr>
          <a:xfrm>
            <a:off x="8127797" y="2331720"/>
            <a:ext cx="3515258" cy="320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9567946" y="3839748"/>
            <a:ext cx="460858" cy="317480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9859823" y="3921679"/>
            <a:ext cx="358445" cy="225308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0" name="Image Icon"/>
          <p:cNvSpPr/>
          <p:nvPr userDrawn="1"/>
        </p:nvSpPr>
        <p:spPr>
          <a:xfrm>
            <a:off x="9977598" y="3675888"/>
            <a:ext cx="133137" cy="13313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1" name="Picture Placeholder 21"/>
          <p:cNvSpPr>
            <a:spLocks noGrp="1"/>
          </p:cNvSpPr>
          <p:nvPr>
            <p:ph type="pic" sz="quarter" idx="22"/>
          </p:nvPr>
        </p:nvSpPr>
        <p:spPr>
          <a:xfrm>
            <a:off x="8127797" y="2331720"/>
            <a:ext cx="3515258" cy="32004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2" name="Body Placeholder 22"/>
          <p:cNvSpPr>
            <a:spLocks noGrp="1"/>
          </p:cNvSpPr>
          <p:nvPr>
            <p:ph type="body" idx="30"/>
          </p:nvPr>
        </p:nvSpPr>
        <p:spPr>
          <a:xfrm>
            <a:off x="548640" y="5650992"/>
            <a:ext cx="351525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3" name="Body Placeholder 23"/>
          <p:cNvSpPr>
            <a:spLocks noGrp="1"/>
          </p:cNvSpPr>
          <p:nvPr>
            <p:ph type="body" idx="31"/>
          </p:nvPr>
        </p:nvSpPr>
        <p:spPr>
          <a:xfrm>
            <a:off x="4338218" y="5650992"/>
            <a:ext cx="351525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4" name="Body Placeholder 24"/>
          <p:cNvSpPr>
            <a:spLocks noGrp="1"/>
          </p:cNvSpPr>
          <p:nvPr>
            <p:ph type="body" idx="32"/>
          </p:nvPr>
        </p:nvSpPr>
        <p:spPr>
          <a:xfrm>
            <a:off x="8127797" y="5650992"/>
            <a:ext cx="351525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Image Block"/>
          <p:cNvSpPr/>
          <p:nvPr userDrawn="1"/>
        </p:nvSpPr>
        <p:spPr>
          <a:xfrm>
            <a:off x="548640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7" name="Image Icon"/>
          <p:cNvSpPr/>
          <p:nvPr userDrawn="1"/>
        </p:nvSpPr>
        <p:spPr>
          <a:xfrm>
            <a:off x="1564096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1795158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1888394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0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548640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11" name="Image Block"/>
          <p:cNvSpPr/>
          <p:nvPr userDrawn="1"/>
        </p:nvSpPr>
        <p:spPr>
          <a:xfrm>
            <a:off x="3402254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2" name="Image Icon"/>
          <p:cNvSpPr/>
          <p:nvPr userDrawn="1"/>
        </p:nvSpPr>
        <p:spPr>
          <a:xfrm>
            <a:off x="4417710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4648772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4742008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5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3402254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16" name="Image Block"/>
          <p:cNvSpPr/>
          <p:nvPr userDrawn="1"/>
        </p:nvSpPr>
        <p:spPr>
          <a:xfrm>
            <a:off x="6255868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7271324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7502386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7595621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0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6255868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1" name="Image Block"/>
          <p:cNvSpPr/>
          <p:nvPr userDrawn="1"/>
        </p:nvSpPr>
        <p:spPr>
          <a:xfrm>
            <a:off x="9109481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2" name="Image Icon"/>
          <p:cNvSpPr/>
          <p:nvPr userDrawn="1"/>
        </p:nvSpPr>
        <p:spPr>
          <a:xfrm>
            <a:off x="10124938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3" name="Image Icon"/>
          <p:cNvSpPr/>
          <p:nvPr userDrawn="1"/>
        </p:nvSpPr>
        <p:spPr>
          <a:xfrm>
            <a:off x="10356000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4" name="Image Icon"/>
          <p:cNvSpPr/>
          <p:nvPr userDrawn="1"/>
        </p:nvSpPr>
        <p:spPr>
          <a:xfrm>
            <a:off x="10449235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5" name="Picture Placeholder 25"/>
          <p:cNvSpPr>
            <a:spLocks noGrp="1"/>
          </p:cNvSpPr>
          <p:nvPr>
            <p:ph type="pic" sz="quarter" idx="23"/>
          </p:nvPr>
        </p:nvSpPr>
        <p:spPr>
          <a:xfrm>
            <a:off x="9109481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6" name="Body Placeholder 26"/>
          <p:cNvSpPr>
            <a:spLocks noGrp="1"/>
          </p:cNvSpPr>
          <p:nvPr>
            <p:ph type="body" idx="30"/>
          </p:nvPr>
        </p:nvSpPr>
        <p:spPr>
          <a:xfrm>
            <a:off x="548640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7" name="Body Placeholder 27"/>
          <p:cNvSpPr>
            <a:spLocks noGrp="1"/>
          </p:cNvSpPr>
          <p:nvPr>
            <p:ph type="body" idx="31"/>
          </p:nvPr>
        </p:nvSpPr>
        <p:spPr>
          <a:xfrm>
            <a:off x="3402254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8" name="Body Placeholder 28"/>
          <p:cNvSpPr>
            <a:spLocks noGrp="1"/>
          </p:cNvSpPr>
          <p:nvPr>
            <p:ph type="body" idx="32"/>
          </p:nvPr>
        </p:nvSpPr>
        <p:spPr>
          <a:xfrm>
            <a:off x="6255868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9" name="Body Placeholder 29"/>
          <p:cNvSpPr>
            <a:spLocks noGrp="1"/>
          </p:cNvSpPr>
          <p:nvPr>
            <p:ph type="body" idx="33"/>
          </p:nvPr>
        </p:nvSpPr>
        <p:spPr>
          <a:xfrm>
            <a:off x="9109481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0" name="Body Placeholder 30"/>
          <p:cNvSpPr>
            <a:spLocks noGrp="1"/>
          </p:cNvSpPr>
          <p:nvPr>
            <p:ph type="body" idx="40"/>
          </p:nvPr>
        </p:nvSpPr>
        <p:spPr>
          <a:xfrm>
            <a:off x="548640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1" name="Body Placeholder 31"/>
          <p:cNvSpPr>
            <a:spLocks noGrp="1"/>
          </p:cNvSpPr>
          <p:nvPr>
            <p:ph type="body" idx="41"/>
          </p:nvPr>
        </p:nvSpPr>
        <p:spPr>
          <a:xfrm>
            <a:off x="3402254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2" name="Body Placeholder 32"/>
          <p:cNvSpPr>
            <a:spLocks noGrp="1"/>
          </p:cNvSpPr>
          <p:nvPr>
            <p:ph type="body" idx="42"/>
          </p:nvPr>
        </p:nvSpPr>
        <p:spPr>
          <a:xfrm>
            <a:off x="6255868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3" name="Body Placeholder 33"/>
          <p:cNvSpPr>
            <a:spLocks noGrp="1"/>
          </p:cNvSpPr>
          <p:nvPr>
            <p:ph type="body" idx="43"/>
          </p:nvPr>
        </p:nvSpPr>
        <p:spPr>
          <a:xfrm>
            <a:off x="9109481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d"/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" name="Ftr Placeholder 3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5" name="Line 5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bg1">
                <a:alpha val="50000"/>
              </a:schemeClr>
            </a:solidFill>
          </a:ln>
        </p:spPr>
      </p:cxnSp>
      <p:sp>
        <p:nvSpPr>
          <p:cNvPr id="6" name="Shape 6"/>
          <p:cNvSpPr txBox="1"/>
          <p:nvPr userDrawn="1"/>
        </p:nvSpPr>
        <p:spPr>
          <a:xfrm>
            <a:off x="502920" y="914400"/>
            <a:ext cx="1463040" cy="1463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rtlCol="0">
            <a:noAutofit/>
          </a:bodyPr>
          <a:lstStyle/>
          <a:p>
            <a:r>
              <a:rPr lang="en-US" sz="20000">
                <a:solidFill>
                  <a:schemeClr val="bg1">
                    <a:alpha val="35000"/>
                  </a:schemeClr>
                </a:solidFill>
                <a:latin typeface="+mj-lt"/>
              </a:rPr>
              <a:t>“</a:t>
            </a:r>
            <a:endParaRPr lang="en-US" sz="20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Body Placeholder 7"/>
          <p:cNvSpPr>
            <a:spLocks noGrp="1"/>
          </p:cNvSpPr>
          <p:nvPr>
            <p:ph type="body" idx="13"/>
          </p:nvPr>
        </p:nvSpPr>
        <p:spPr>
          <a:xfrm>
            <a:off x="1645920" y="1371600"/>
            <a:ext cx="9326880" cy="356616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54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Quote</a:t>
            </a:r>
          </a:p>
        </p:txBody>
      </p:sp>
      <p:cxnSp>
        <p:nvCxnSpPr>
          <p:cNvPr id="8" name="Line 8"/>
          <p:cNvCxnSpPr/>
          <p:nvPr userDrawn="1"/>
        </p:nvCxnSpPr>
        <p:spPr>
          <a:xfrm>
            <a:off x="1645920" y="5257800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</p:cxnSp>
      <p:sp>
        <p:nvSpPr>
          <p:cNvPr id="9" name="Body Placeholder 9"/>
          <p:cNvSpPr>
            <a:spLocks noGrp="1"/>
          </p:cNvSpPr>
          <p:nvPr>
            <p:ph type="body" idx="14"/>
          </p:nvPr>
        </p:nvSpPr>
        <p:spPr>
          <a:xfrm>
            <a:off x="1645920" y="5394960"/>
            <a:ext cx="7315200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NAME, ROLE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1188720"/>
            <a:ext cx="7315200" cy="32918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12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6" name="Shape 6"/>
          <p:cNvSpPr/>
          <p:nvPr userDrawn="1"/>
        </p:nvSpPr>
        <p:spPr>
          <a:xfrm>
            <a:off x="548640" y="4800600"/>
            <a:ext cx="384048" cy="365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" name="Body Placeholder 7"/>
          <p:cNvSpPr>
            <a:spLocks noGrp="1"/>
          </p:cNvSpPr>
          <p:nvPr>
            <p:ph type="body" idx="13"/>
          </p:nvPr>
        </p:nvSpPr>
        <p:spPr>
          <a:xfrm>
            <a:off x="548640" y="4983480"/>
            <a:ext cx="4572000" cy="11887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Contact details</a:t>
            </a:r>
          </a:p>
        </p:txBody>
      </p:sp>
      <p:sp>
        <p:nvSpPr>
          <p:cNvPr id="8" name="Image Block"/>
          <p:cNvSpPr/>
          <p:nvPr userDrawn="1"/>
        </p:nvSpPr>
        <p:spPr>
          <a:xfrm>
            <a:off x="8412480" y="1143000"/>
            <a:ext cx="3230575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9707295" y="3335959"/>
            <a:ext cx="465203" cy="320473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10001923" y="3418662"/>
            <a:ext cx="361824" cy="227432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10120808" y="3170554"/>
            <a:ext cx="134392" cy="134392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2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8412480" y="1143000"/>
            <a:ext cx="3230575" cy="45720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"/>
  </p:sldLayoutIdLst>
  <p:txStyles>
    <p:titleStyle>
      <a:lvl1pPr marL="0" indent="0" algn="l">
        <a:lnSpc>
          <a:spcPct val="92000"/>
        </a:lnSpc>
        <a:spcBef>
          <a:spcPts val="0"/>
        </a:spcBef>
        <a:buNone/>
        <a:defRPr lang="en-US" sz="4400" b="0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600" b="0" i="0">
          <a:solidFill>
            <a:schemeClr val="tx1"/>
          </a:solidFill>
          <a:latin typeface="+mn-lt"/>
        </a:defRPr>
      </a:lvl1pPr>
      <a:lvl2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500" b="0" i="0">
          <a:solidFill>
            <a:schemeClr val="tx1"/>
          </a:solidFill>
          <a:latin typeface="+mn-lt"/>
        </a:defRPr>
      </a:lvl2pPr>
      <a:lvl3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400" b="0" i="0">
          <a:solidFill>
            <a:schemeClr val="tx1"/>
          </a:solidFill>
          <a:latin typeface="+mn-lt"/>
        </a:defRPr>
      </a:lvl3pPr>
      <a:lvl4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4pPr>
      <a:lvl5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5pPr>
      <a:lvl6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6pPr>
      <a:lvl7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7pPr>
      <a:lvl8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8pPr>
      <a:lvl9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VOL. 04 — ANNUAL REVIEW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Quiet</a:t>
            </a:r>
            <a:br>
              <a:rPr lang="en-US"/>
            </a:br>
            <a:r>
              <a:rPr lang="en-US" i="1"/>
              <a:t>Year.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Notes on craft, growth and the work ahead — a calm, editorial template for thoughtful teams.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PRESENTED BY STUDIO NAME</a:t>
            </a:r>
            <a:endParaRPr lang="en-US"/>
          </a:p>
          <a:p>
            <a:r>
              <a:rPr lang="en-US"/>
              <a:t>MARCH 2027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Contents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  <p:cxnSp>
        <p:nvCxnSpPr>
          <p:cNvPr id="5" name="Line 5"/>
          <p:cNvCxnSpPr/>
          <p:nvPr/>
        </p:nvCxnSpPr>
        <p:spPr>
          <a:xfrm>
            <a:off x="548640" y="2148840"/>
            <a:ext cx="11094415" cy="0"/>
          </a:xfrm>
          <a:prstGeom prst="line">
            <a:avLst/>
          </a:prstGeom>
          <a:ln w="6350">
            <a:solidFill>
              <a:schemeClr val="tx1"/>
            </a:solidFill>
          </a:ln>
        </p:spPr>
      </p:cxnSp>
      <p:sp>
        <p:nvSpPr>
          <p:cNvPr id="6" name="Shape 6"/>
          <p:cNvSpPr txBox="1"/>
          <p:nvPr/>
        </p:nvSpPr>
        <p:spPr>
          <a:xfrm>
            <a:off x="548640" y="2258568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01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1828800" y="2203704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Where we are</a:t>
            </a:r>
            <a:endParaRPr lang="en-US" sz="3000">
              <a:latin typeface="+mj-l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7498080" y="2313432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A look back at the year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10728655" y="2313432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03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0" name="Line 10"/>
          <p:cNvCxnSpPr/>
          <p:nvPr/>
        </p:nvCxnSpPr>
        <p:spPr>
          <a:xfrm>
            <a:off x="548640" y="2935224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11" name="Shape 11"/>
          <p:cNvSpPr txBox="1"/>
          <p:nvPr/>
        </p:nvSpPr>
        <p:spPr>
          <a:xfrm>
            <a:off x="548640" y="3044952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02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1828800" y="2990088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What we learned</a:t>
            </a:r>
            <a:endParaRPr lang="en-US" sz="30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7498080" y="3099816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Five lessons, honestly told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10728655" y="3099816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06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5" name="Line 15"/>
          <p:cNvCxnSpPr/>
          <p:nvPr/>
        </p:nvCxnSpPr>
        <p:spPr>
          <a:xfrm>
            <a:off x="548640" y="3721608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16" name="Shape 16"/>
          <p:cNvSpPr txBox="1"/>
          <p:nvPr/>
        </p:nvSpPr>
        <p:spPr>
          <a:xfrm>
            <a:off x="548640" y="3831336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03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1828800" y="3776472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Numbers that matter</a:t>
            </a:r>
            <a:endParaRPr lang="en-US" sz="3000">
              <a:latin typeface="+mj-lt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7498080" y="3886200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Growth, retention and reach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10728655" y="3886200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09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20" name="Line 20"/>
          <p:cNvCxnSpPr/>
          <p:nvPr/>
        </p:nvCxnSpPr>
        <p:spPr>
          <a:xfrm>
            <a:off x="548640" y="4507992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21" name="Shape 21"/>
          <p:cNvSpPr txBox="1"/>
          <p:nvPr/>
        </p:nvSpPr>
        <p:spPr>
          <a:xfrm>
            <a:off x="548640" y="4617720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04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1828800" y="4562856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The road ahead</a:t>
            </a:r>
            <a:endParaRPr lang="en-US" sz="3000">
              <a:latin typeface="+mj-lt"/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7498080" y="4672584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Milestones for 2027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10728655" y="4672584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12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25" name="Line 25"/>
          <p:cNvCxnSpPr/>
          <p:nvPr/>
        </p:nvCxnSpPr>
        <p:spPr>
          <a:xfrm>
            <a:off x="548640" y="5294376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26" name="Shape 26"/>
          <p:cNvSpPr txBox="1"/>
          <p:nvPr/>
        </p:nvSpPr>
        <p:spPr>
          <a:xfrm>
            <a:off x="548640" y="5404104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05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7" name="Shape 27"/>
          <p:cNvSpPr txBox="1"/>
          <p:nvPr/>
        </p:nvSpPr>
        <p:spPr>
          <a:xfrm>
            <a:off x="1828800" y="5349240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People &amp; thanks</a:t>
            </a:r>
            <a:endParaRPr lang="en-US" sz="3000">
              <a:latin typeface="+mj-lt"/>
            </a:endParaRPr>
          </a:p>
        </p:txBody>
      </p:sp>
      <p:sp>
        <p:nvSpPr>
          <p:cNvPr id="28" name="Shape 28"/>
          <p:cNvSpPr txBox="1"/>
          <p:nvPr/>
        </p:nvSpPr>
        <p:spPr>
          <a:xfrm>
            <a:off x="7498080" y="5458968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The team behind the work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9" name="Shape 29"/>
          <p:cNvSpPr txBox="1"/>
          <p:nvPr/>
        </p:nvSpPr>
        <p:spPr>
          <a:xfrm>
            <a:off x="10728655" y="5458968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15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30" name="Line 30"/>
          <p:cNvCxnSpPr/>
          <p:nvPr/>
        </p:nvCxnSpPr>
        <p:spPr>
          <a:xfrm>
            <a:off x="548640" y="6080760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01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we are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A short look back at the year — what we made, who we made it for, and what changed along the way.</a:t>
            </a:r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6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INTRODUCTION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smaller, sharper studio.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This year we chose fewer projects and gave each one more time. The result: deeper work, happier clients, and a team that still loves Mondays.</a:t>
            </a:r>
            <a:endParaRPr lang="en-US"/>
          </a:p>
          <a:p>
            <a:r>
              <a:rPr lang="en-US"/>
              <a:t>Replace this text with your own story. Drop a photo into the frame on the left — it will crop to fit.</a:t>
            </a:r>
            <a:endParaRPr lang="en-US"/>
          </a:p>
        </p:txBody>
      </p:sp>
      <p:sp>
        <p:nvSpPr>
          <p:cNvPr id="6" name="Footer"/>
          <p:cNvSpPr txBox="1"/>
          <p:nvPr/>
        </p:nvSpPr>
        <p:spPr>
          <a:xfrm>
            <a:off x="617220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7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learned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WHAT WORKED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WHAT WE WOULD CHANGE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Small teams with one clear owner per project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Weekly written updates instead of status meetings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Saying no early, and kindly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Shipping a rough version first, then polishing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Too many tools — we will consolidate to three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Late feedback loops on long projects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Not enough time set aside for learning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Celebrating wins only at year end</a:t>
            </a:r>
            <a:endParaRPr lang="en-US"/>
          </a:p>
        </p:txBody>
      </p:sp>
      <p:sp>
        <p:nvSpPr>
          <p:cNvPr id="7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8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Numbers that matter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  <p:cxnSp>
        <p:nvCxnSpPr>
          <p:cNvPr id="5" name="Line 5"/>
          <p:cNvCxnSpPr/>
          <p:nvPr/>
        </p:nvCxnSpPr>
        <p:spPr>
          <a:xfrm>
            <a:off x="548640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6" name="Shape 6"/>
          <p:cNvSpPr txBox="1"/>
          <p:nvPr/>
        </p:nvSpPr>
        <p:spPr>
          <a:xfrm>
            <a:off x="548640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accent1"/>
                </a:solidFill>
                <a:latin typeface="+mj-lt"/>
              </a:rPr>
              <a:t>48</a:t>
            </a:r>
            <a:endParaRPr lang="en-US" sz="96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548640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PROJECTS SHIPPED</a:t>
            </a:r>
            <a:endParaRPr lang="en-US" sz="1000"/>
          </a:p>
        </p:txBody>
      </p:sp>
      <p:sp>
        <p:nvSpPr>
          <p:cNvPr id="8" name="Shape 8"/>
          <p:cNvSpPr txBox="1"/>
          <p:nvPr/>
        </p:nvSpPr>
        <p:spPr>
          <a:xfrm>
            <a:off x="548640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Up from 31 the year before, with a smaller team.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9" name="Line 9"/>
          <p:cNvCxnSpPr/>
          <p:nvPr/>
        </p:nvCxnSpPr>
        <p:spPr>
          <a:xfrm>
            <a:off x="3413684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0" name="Shape 10"/>
          <p:cNvSpPr txBox="1"/>
          <p:nvPr/>
        </p:nvSpPr>
        <p:spPr>
          <a:xfrm>
            <a:off x="3413684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tx1"/>
                </a:solidFill>
                <a:latin typeface="+mj-lt"/>
              </a:rPr>
              <a:t>92%</a:t>
            </a:r>
            <a:endParaRPr lang="en-US" sz="9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3413684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CLIENT RETENTION</a:t>
            </a:r>
            <a:endParaRPr lang="en-US" sz="1000"/>
          </a:p>
        </p:txBody>
      </p:sp>
      <p:sp>
        <p:nvSpPr>
          <p:cNvPr id="12" name="Shape 12"/>
          <p:cNvSpPr txBox="1"/>
          <p:nvPr/>
        </p:nvSpPr>
        <p:spPr>
          <a:xfrm>
            <a:off x="3413684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Most of our work now comes from people we already know.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3" name="Line 13"/>
          <p:cNvCxnSpPr/>
          <p:nvPr/>
        </p:nvCxnSpPr>
        <p:spPr>
          <a:xfrm>
            <a:off x="6278728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4" name="Shape 14"/>
          <p:cNvSpPr txBox="1"/>
          <p:nvPr/>
        </p:nvSpPr>
        <p:spPr>
          <a:xfrm>
            <a:off x="6278728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tx1"/>
                </a:solidFill>
                <a:latin typeface="+mj-lt"/>
              </a:rPr>
              <a:t>3.4×</a:t>
            </a:r>
            <a:endParaRPr lang="en-US" sz="9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6278728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NEWSLETTER REACH</a:t>
            </a:r>
            <a:endParaRPr lang="en-US" sz="1000"/>
          </a:p>
        </p:txBody>
      </p:sp>
      <p:sp>
        <p:nvSpPr>
          <p:cNvPr id="16" name="Shape 16"/>
          <p:cNvSpPr txBox="1"/>
          <p:nvPr/>
        </p:nvSpPr>
        <p:spPr>
          <a:xfrm>
            <a:off x="6278728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Readers grew from 4,100 to almost 14,000.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7" name="Line 17"/>
          <p:cNvCxnSpPr/>
          <p:nvPr/>
        </p:nvCxnSpPr>
        <p:spPr>
          <a:xfrm>
            <a:off x="9143771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8" name="Shape 18"/>
          <p:cNvSpPr txBox="1"/>
          <p:nvPr/>
        </p:nvSpPr>
        <p:spPr>
          <a:xfrm>
            <a:off x="9143771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tx1"/>
                </a:solidFill>
                <a:latin typeface="+mj-lt"/>
              </a:rPr>
              <a:t>12</a:t>
            </a:r>
            <a:endParaRPr lang="en-US" sz="9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9143771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NEW VOICES</a:t>
            </a:r>
            <a:endParaRPr lang="en-US" sz="1000"/>
          </a:p>
        </p:txBody>
      </p:sp>
      <p:sp>
        <p:nvSpPr>
          <p:cNvPr id="20" name="Shape 20"/>
          <p:cNvSpPr txBox="1"/>
          <p:nvPr/>
        </p:nvSpPr>
        <p:spPr>
          <a:xfrm>
            <a:off x="9143771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Collaborators and guest writers joined us this year.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Growth, quarter by quarter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5" name="Shape 5"/>
          <p:cNvSpPr txBox="1"/>
          <p:nvPr/>
        </p:nvSpPr>
        <p:spPr>
          <a:xfrm>
            <a:off x="548640" y="233172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accent1"/>
                </a:solidFill>
              </a:rPr>
              <a:t>KEY TAKEAWAY</a:t>
            </a:r>
            <a:endParaRPr lang="en-US" sz="1000">
              <a:solidFill>
                <a:schemeClr val="accent1"/>
              </a:solidFill>
            </a:endParaRPr>
          </a:p>
        </p:txBody>
      </p:sp>
      <p:sp>
        <p:nvSpPr>
          <p:cNvPr id="6" name="Shape 6"/>
          <p:cNvSpPr txBox="1"/>
          <p:nvPr/>
        </p:nvSpPr>
        <p:spPr>
          <a:xfrm>
            <a:off x="548640" y="2697480"/>
            <a:ext cx="3200400" cy="2011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2400">
                <a:latin typeface="+mj-lt"/>
              </a:rPr>
              <a:t>Revenue grew in every quarter, while costs stayed nearly flat.</a:t>
            </a:r>
            <a:endParaRPr lang="en-US" sz="2400">
              <a:latin typeface="+mj-lt"/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548640" y="4572000"/>
            <a:ext cx="310896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200">
                <a:solidFill>
                  <a:schemeClr val="tx2"/>
                </a:solidFill>
              </a:rPr>
              <a:t>Right-click the chart and choose Edit Data to paste in your own numbers.</a:t>
            </a:r>
            <a:endParaRPr lang="en-US" sz="1200">
              <a:solidFill>
                <a:schemeClr val="tx2"/>
              </a:solidFill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297680" y="2103120"/>
          <a:ext cx="7345375" cy="4160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road ahead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cxnSp>
        <p:nvCxnSpPr>
          <p:cNvPr id="5" name="Line 5"/>
          <p:cNvCxnSpPr/>
          <p:nvPr/>
        </p:nvCxnSpPr>
        <p:spPr>
          <a:xfrm>
            <a:off x="548640" y="3246120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6" name="Shape 6"/>
          <p:cNvSpPr/>
          <p:nvPr/>
        </p:nvSpPr>
        <p:spPr>
          <a:xfrm>
            <a:off x="548640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7" name="Shape 7"/>
          <p:cNvSpPr txBox="1"/>
          <p:nvPr/>
        </p:nvSpPr>
        <p:spPr>
          <a:xfrm>
            <a:off x="548640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JAN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548640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Kickoff</a:t>
            </a:r>
            <a:endParaRPr lang="en-US" sz="26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548640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Set goals and owners for the year.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" name="Shape 10"/>
          <p:cNvSpPr/>
          <p:nvPr/>
        </p:nvSpPr>
        <p:spPr>
          <a:xfrm>
            <a:off x="2767523" y="3163824"/>
            <a:ext cx="164592" cy="164592"/>
          </a:xfrm>
          <a:prstGeom prst="ellipse">
            <a:avLst/>
          </a:prstGeom>
          <a:solidFill>
            <a:schemeClr val="accent1"/>
          </a:solidFill>
          <a:ln w="10160">
            <a:solidFill>
              <a:schemeClr val="tx1"/>
            </a:solidFill>
          </a:ln>
        </p:spPr>
      </p:sp>
      <p:sp>
        <p:nvSpPr>
          <p:cNvPr id="11" name="Shape 11"/>
          <p:cNvSpPr txBox="1"/>
          <p:nvPr/>
        </p:nvSpPr>
        <p:spPr>
          <a:xfrm>
            <a:off x="2767523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accent1"/>
                </a:solidFill>
              </a:rPr>
              <a:t>MAR 2027</a:t>
            </a:r>
            <a:endParaRPr lang="en-US" sz="1000">
              <a:solidFill>
                <a:schemeClr val="accent1"/>
              </a:solidFill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2767523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New identity</a:t>
            </a:r>
            <a:endParaRPr lang="en-US" sz="26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2767523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Refresh the brand and website.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4986406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15" name="Shape 15"/>
          <p:cNvSpPr txBox="1"/>
          <p:nvPr/>
        </p:nvSpPr>
        <p:spPr>
          <a:xfrm>
            <a:off x="4986406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JUN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4986406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Second studio</a:t>
            </a:r>
            <a:endParaRPr lang="en-US" sz="26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4986406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Open a small space for workshops.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>
            <a:off x="7205289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19" name="Shape 19"/>
          <p:cNvSpPr txBox="1"/>
          <p:nvPr/>
        </p:nvSpPr>
        <p:spPr>
          <a:xfrm>
            <a:off x="7205289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SEP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20" name="Shape 20"/>
          <p:cNvSpPr txBox="1"/>
          <p:nvPr/>
        </p:nvSpPr>
        <p:spPr>
          <a:xfrm>
            <a:off x="7205289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Field guide</a:t>
            </a:r>
            <a:endParaRPr lang="en-US" sz="2600">
              <a:latin typeface="+mj-lt"/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7205289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Publish our process as a book.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22" name="Shape 22"/>
          <p:cNvSpPr/>
          <p:nvPr/>
        </p:nvSpPr>
        <p:spPr>
          <a:xfrm>
            <a:off x="9424172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23" name="Shape 23"/>
          <p:cNvSpPr txBox="1"/>
          <p:nvPr/>
        </p:nvSpPr>
        <p:spPr>
          <a:xfrm>
            <a:off x="9424172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DEC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9424172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Review</a:t>
            </a:r>
            <a:endParaRPr lang="en-US" sz="2600">
              <a:latin typeface="+mj-lt"/>
            </a:endParaRPr>
          </a:p>
        </p:txBody>
      </p:sp>
      <p:sp>
        <p:nvSpPr>
          <p:cNvPr id="25" name="Shape 25"/>
          <p:cNvSpPr txBox="1"/>
          <p:nvPr/>
        </p:nvSpPr>
        <p:spPr>
          <a:xfrm>
            <a:off x="9424172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Look back, celebrate, plan again.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people behind the work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3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Ada Moreno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Theo Lind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Mira Okafor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/>
              <a:t>Jun Park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rPr lang="en-US"/>
              <a:t>FOUNDER · DIRECTOR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rPr lang="en-US"/>
              <a:t>DESIGN LEAD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en-US"/>
              <a:t>WRITER · EDITOR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en-US"/>
              <a:t>PRODUCER</a:t>
            </a:r>
            <a:endParaRPr lang="en-US"/>
          </a:p>
        </p:txBody>
      </p:sp>
      <p:sp>
        <p:nvSpPr>
          <p:cNvPr id="15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16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Make fewer things, and make them with care. The rest takes care of itself.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STUDIO PRINCIPLE NO. 1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at a glance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240280"/>
          <a:ext cx="11094416" cy="3749039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5233215"/>
                <a:gridCol w="2093286"/>
                <a:gridCol w="2093286"/>
                <a:gridCol w="1674629"/>
              </a:tblGrid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LINE ITEM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2026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2027 PLAN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CHANGE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People &amp; contractors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$412k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$448k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Studio &amp; equipment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$64k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$58k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−9%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Software &amp; tools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$18k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$12k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−33%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Travel &amp; events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$22k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$30k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+36%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Learning budget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$15k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+88%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Total</a:t>
                      </a:r>
                      <a:endParaRPr lang="en-US" sz="14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/>
                        <a:t>$524k</a:t>
                      </a:r>
                      <a:endParaRPr lang="en-US" sz="14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/>
                        <a:t>$563k</a:t>
                      </a:r>
                      <a:endParaRPr lang="en-US" sz="14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accent1"/>
                          </a:solidFill>
                        </a:rPr>
                        <a:t>+7%</a:t>
                      </a:r>
                      <a:endParaRPr lang="en-US" sz="1400">
                        <a:solidFill>
                          <a:schemeClr val="accent1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ways forward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OPTION A — GROW THE TEAM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OPTION B — GROW THE CRAFT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Take on two more retainer clients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Hire a second designer and a producer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Faster delivery, more parallel work</a:t>
            </a:r>
            <a:endParaRPr lang="en-US"/>
          </a:p>
          <a:p>
            <a:pPr>
              <a:spcBef>
                <a:spcPts val="1000"/>
              </a:spcBef>
            </a:pPr>
            <a:r>
              <a:rPr lang="en-US" sz="1300">
                <a:solidFill>
                  <a:schemeClr val="tx2"/>
                </a:solidFill>
              </a:rPr>
              <a:t>Risk: thinner attention per project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Keep the team at six people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Invest in tools, research and learning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Fewer, bigger, better projects</a:t>
            </a:r>
            <a:endParaRPr lang="en-US"/>
          </a:p>
          <a:p>
            <a:pPr>
              <a:spcBef>
                <a:spcPts val="1000"/>
              </a:spcBef>
            </a:pPr>
            <a:r>
              <a:rPr lang="en-US" sz="1300">
                <a:solidFill>
                  <a:schemeClr val="tx2"/>
                </a:solidFill>
              </a:rPr>
              <a:t>Risk: slower revenue growth in 2027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7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8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Selected work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Three projects we are proud of. Replace each frame with your own image.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01 — FIELD NOTES, BOOK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02 — HARBOR CAFÉ, IDENTITY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03 — QUIET HOURS, CAMPAIGN</a:t>
            </a:r>
            <a:endParaRPr lang="en-US"/>
          </a:p>
        </p:txBody>
      </p:sp>
      <p:sp>
        <p:nvSpPr>
          <p:cNvPr id="10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11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</a:t>
            </a:r>
            <a:br>
              <a:rPr lang="en-US"/>
            </a:br>
            <a:r>
              <a:rPr lang="en-US" i="1"/>
              <a:t>you.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hello@yourstudio.com</a:t>
            </a:r>
            <a:endParaRPr lang="en-US"/>
          </a:p>
          <a:p>
            <a:r>
              <a:rPr lang="en-US"/>
              <a:t>yourstudio.com  ·  @yourstudio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5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6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lio Cream">
  <a:themeElements>
    <a:clrScheme name="Folio Cream">
      <a:dk1>
        <a:srgbClr val="1C1B19"/>
      </a:dk1>
      <a:lt1>
        <a:srgbClr val="F3EEE4"/>
      </a:lt1>
      <a:dk2>
        <a:srgbClr val="6E685D"/>
      </a:dk2>
      <a:lt2>
        <a:srgbClr val="E8E0D0"/>
      </a:lt2>
      <a:accent1>
        <a:srgbClr val="B4472C"/>
      </a:accent1>
      <a:accent2>
        <a:srgbClr val="2F3C34"/>
      </a:accent2>
      <a:accent3>
        <a:srgbClr val="D3C3A3"/>
      </a:accent3>
      <a:accent4>
        <a:srgbClr val="8E7A5B"/>
      </a:accent4>
      <a:accent5>
        <a:srgbClr val="7D8B7F"/>
      </a:accent5>
      <a:accent6>
        <a:srgbClr val="E0D3B8"/>
      </a:accent6>
      <a:hlink>
        <a:srgbClr val="B4472C"/>
      </a:hlink>
      <a:folHlink>
        <a:srgbClr val="8E7A5B"/>
      </a:folHlink>
    </a:clrScheme>
    <a:fontScheme name="Folio Cream">
      <a:majorFont>
        <a:latin typeface="Instrument Serif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Folio Cream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