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MRR ($k)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</c:v>
                </c:pt>
                <c:pt idx="1">
                  <c:v>15</c:v>
                </c:pt>
                <c:pt idx="2">
                  <c:v>18</c:v>
                </c:pt>
                <c:pt idx="3">
                  <c:v>22</c:v>
                </c:pt>
                <c:pt idx="4">
                  <c:v>26</c:v>
                </c:pt>
                <c:pt idx="5">
                  <c:v>31</c:v>
                </c:pt>
                <c:pt idx="6">
                  <c:v>37</c:v>
                </c:pt>
                <c:pt idx="7">
                  <c:v>44</c:v>
                </c:pt>
              </c:numCache>
            </c:numRef>
          </c:val>
        </c:ser>
        <c:dLbls>
          <c:numFmt formatCode="&quot;$&quot;0&quot;k&quot;" sourceLinked="0"/>
          <c:txPr>
            <a:bodyPr/>
            <a:lstStyle/>
            <a:p>
              <a:pPr>
                <a:defRPr sz="1200">
                  <a:solidFill>
                    <a:schemeClr val="tx2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2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chemeClr val="tx2">
                  <a:alpha xmlns:p="http://schemas.openxmlformats.org/presentationml/2006/main" val="30000"/>
                </a:schemeClr>
              </a:solidFill>
            </a:ln>
          </c:spPr>
        </c:majorGridlines>
        <c:numFmt formatCode="&quot;$&quot;0&quot;k&quot;" sourceLinked="0"/>
        <c:majorTickMark val="none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chemeClr val="tx2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Sales &amp; marketing</c:v>
                </c:pt>
                <c:pt idx="2">
                  <c:v>Customer success</c:v>
                </c:pt>
                <c:pt idx="3">
                  <c:v>Operations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2"/>
          </a:solidFill>
          <a:latin typeface="Inter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3"/>
          </p:nvPr>
        </p:nvSpPr>
        <p:spPr>
          <a:xfrm>
            <a:off x="640080" y="594360"/>
            <a:ext cx="5486400" cy="365760"/>
          </a:xfrm>
          <a:prstGeom prst="rect">
            <a:avLst/>
          </a:prstGeom>
        </p:spPr>
        <p:txBody>
          <a:bodyPr wrap="square" lIns="384048" tIns="0" rIns="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1" i="0" spc="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COMPANY</a:t>
            </a:r>
          </a:p>
        </p:txBody>
      </p:sp>
      <p:sp>
        <p:nvSpPr>
          <p:cNvPr id="3" name="Logo Mark"/>
          <p:cNvSpPr/>
          <p:nvPr userDrawn="1"/>
        </p:nvSpPr>
        <p:spPr>
          <a:xfrm>
            <a:off x="640080" y="649224"/>
            <a:ext cx="256032" cy="256032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Ctrtitle Placeholder 4"/>
          <p:cNvSpPr>
            <a:spLocks noGrp="1"/>
          </p:cNvSpPr>
          <p:nvPr>
            <p:ph type="ctrTitle"/>
          </p:nvPr>
        </p:nvSpPr>
        <p:spPr>
          <a:xfrm>
            <a:off x="640080" y="1828800"/>
            <a:ext cx="6035040" cy="265176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6000" b="1" i="0" spc="-1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5" name="Subtitle Placeholder 5"/>
          <p:cNvSpPr>
            <a:spLocks noGrp="1"/>
          </p:cNvSpPr>
          <p:nvPr>
            <p:ph type="subTitle" idx="1"/>
          </p:nvPr>
        </p:nvSpPr>
        <p:spPr>
          <a:xfrm>
            <a:off x="640080" y="4663440"/>
            <a:ext cx="5486400" cy="822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4"/>
          </p:nvPr>
        </p:nvSpPr>
        <p:spPr>
          <a:xfrm>
            <a:off x="640080" y="5989320"/>
            <a:ext cx="54864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Date · Presenter</a:t>
            </a:r>
          </a:p>
        </p:txBody>
      </p:sp>
      <p:sp>
        <p:nvSpPr>
          <p:cNvPr id="7" name="Art"/>
          <p:cNvSpPr/>
          <p:nvPr userDrawn="1"/>
        </p:nvSpPr>
        <p:spPr>
          <a:xfrm>
            <a:off x="7543800" y="1463040"/>
            <a:ext cx="4343400" cy="45720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8" name="Art"/>
          <p:cNvSpPr/>
          <p:nvPr userDrawn="1"/>
        </p:nvSpPr>
        <p:spPr>
          <a:xfrm>
            <a:off x="7223760" y="1143000"/>
            <a:ext cx="4343400" cy="457200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9" name="Art"/>
          <p:cNvSpPr/>
          <p:nvPr userDrawn="1"/>
        </p:nvSpPr>
        <p:spPr>
          <a:xfrm>
            <a:off x="7498080" y="1399032"/>
            <a:ext cx="118872" cy="118872"/>
          </a:xfrm>
          <a:prstGeom prst="ellipse">
            <a:avLst/>
          </a:prstGeom>
          <a:solidFill>
            <a:srgbClr val="FF5F57"/>
          </a:solidFill>
          <a:ln>
            <a:noFill/>
          </a:ln>
        </p:spPr>
      </p:sp>
      <p:sp>
        <p:nvSpPr>
          <p:cNvPr id="10" name="Art"/>
          <p:cNvSpPr/>
          <p:nvPr userDrawn="1"/>
        </p:nvSpPr>
        <p:spPr>
          <a:xfrm>
            <a:off x="7699248" y="1399032"/>
            <a:ext cx="118872" cy="118872"/>
          </a:xfrm>
          <a:prstGeom prst="ellipse">
            <a:avLst/>
          </a:prstGeom>
          <a:solidFill>
            <a:srgbClr val="FEBC2E"/>
          </a:solidFill>
          <a:ln>
            <a:noFill/>
          </a:ln>
        </p:spPr>
      </p:sp>
      <p:sp>
        <p:nvSpPr>
          <p:cNvPr id="11" name="Art"/>
          <p:cNvSpPr/>
          <p:nvPr userDrawn="1"/>
        </p:nvSpPr>
        <p:spPr>
          <a:xfrm>
            <a:off x="7900416" y="1399032"/>
            <a:ext cx="118872" cy="118872"/>
          </a:xfrm>
          <a:prstGeom prst="ellipse">
            <a:avLst/>
          </a:prstGeom>
          <a:solidFill>
            <a:srgbClr val="28C840"/>
          </a:solidFill>
          <a:ln>
            <a:noFill/>
          </a:ln>
        </p:spPr>
      </p:sp>
      <p:sp>
        <p:nvSpPr>
          <p:cNvPr id="12" name="Art"/>
          <p:cNvSpPr/>
          <p:nvPr userDrawn="1"/>
        </p:nvSpPr>
        <p:spPr>
          <a:xfrm>
            <a:off x="7498080" y="1828800"/>
            <a:ext cx="1645920" cy="18288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13" name="Art"/>
          <p:cNvSpPr/>
          <p:nvPr userDrawn="1"/>
        </p:nvSpPr>
        <p:spPr>
          <a:xfrm>
            <a:off x="7498080" y="2148840"/>
            <a:ext cx="256032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4" name="Art"/>
          <p:cNvSpPr/>
          <p:nvPr userDrawn="1"/>
        </p:nvSpPr>
        <p:spPr>
          <a:xfrm>
            <a:off x="7498080" y="4069080"/>
            <a:ext cx="424543" cy="82296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5" name="Art"/>
          <p:cNvSpPr/>
          <p:nvPr userDrawn="1"/>
        </p:nvSpPr>
        <p:spPr>
          <a:xfrm>
            <a:off x="8059783" y="3611880"/>
            <a:ext cx="424543" cy="128016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6" name="Art"/>
          <p:cNvSpPr/>
          <p:nvPr userDrawn="1"/>
        </p:nvSpPr>
        <p:spPr>
          <a:xfrm>
            <a:off x="8621486" y="3886200"/>
            <a:ext cx="424543" cy="100584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7" name="Art"/>
          <p:cNvSpPr/>
          <p:nvPr userDrawn="1"/>
        </p:nvSpPr>
        <p:spPr>
          <a:xfrm>
            <a:off x="9183189" y="3154680"/>
            <a:ext cx="424543" cy="173736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8" name="Art"/>
          <p:cNvSpPr/>
          <p:nvPr userDrawn="1"/>
        </p:nvSpPr>
        <p:spPr>
          <a:xfrm>
            <a:off x="9744891" y="3429000"/>
            <a:ext cx="424543" cy="146304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9" name="Art"/>
          <p:cNvSpPr/>
          <p:nvPr userDrawn="1"/>
        </p:nvSpPr>
        <p:spPr>
          <a:xfrm>
            <a:off x="10306594" y="2697480"/>
            <a:ext cx="424543" cy="219456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20" name="Art"/>
          <p:cNvSpPr/>
          <p:nvPr userDrawn="1"/>
        </p:nvSpPr>
        <p:spPr>
          <a:xfrm>
            <a:off x="10868297" y="2240280"/>
            <a:ext cx="424543" cy="2651760"/>
          </a:xfrm>
          <a:prstGeom prst="round2SameRect">
            <a:avLst>
              <a:gd name="adj1" fmla="val 3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cxnSp>
        <p:nvCxnSpPr>
          <p:cNvPr id="21" name="Line 21"/>
          <p:cNvCxnSpPr/>
          <p:nvPr userDrawn="1"/>
        </p:nvCxnSpPr>
        <p:spPr>
          <a:xfrm>
            <a:off x="7498080" y="4937760"/>
            <a:ext cx="3794760" cy="0"/>
          </a:xfrm>
          <a:prstGeom prst="line">
            <a:avLst/>
          </a:prstGeom>
          <a:ln w="12700">
            <a:solidFill>
              <a:schemeClr val="bg2"/>
            </a:solidFill>
          </a:ln>
        </p:spPr>
      </p:cxnSp>
      <p:sp>
        <p:nvSpPr>
          <p:cNvPr id="22" name="Art"/>
          <p:cNvSpPr/>
          <p:nvPr userDrawn="1"/>
        </p:nvSpPr>
        <p:spPr>
          <a:xfrm>
            <a:off x="7498080" y="5120640"/>
            <a:ext cx="1143000" cy="29260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3" name="Art"/>
          <p:cNvSpPr/>
          <p:nvPr userDrawn="1"/>
        </p:nvSpPr>
        <p:spPr>
          <a:xfrm>
            <a:off x="8823960" y="5120640"/>
            <a:ext cx="1143000" cy="29260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4" name="Art"/>
          <p:cNvSpPr/>
          <p:nvPr userDrawn="1"/>
        </p:nvSpPr>
        <p:spPr>
          <a:xfrm>
            <a:off x="10149840" y="5120640"/>
            <a:ext cx="1143000" cy="29260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5" name="Art"/>
          <p:cNvSpPr/>
          <p:nvPr userDrawn="1"/>
        </p:nvSpPr>
        <p:spPr>
          <a:xfrm>
            <a:off x="6720840" y="2971800"/>
            <a:ext cx="1645920" cy="868680"/>
          </a:xfrm>
          <a:prstGeom prst="roundRect">
            <a:avLst>
              <a:gd name="adj" fmla="val 14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182880" tIns="91440" rIns="91440" bIns="91440" anchor="ctr" rtlCol="0">
            <a:noAutofit/>
          </a:bodyPr>
          <a:lstStyle/>
          <a:p>
            <a:r>
              <a:rPr lang="en-US" sz="2200" b="1">
                <a:solidFill>
                  <a:schemeClr val="bg1"/>
                </a:solidFill>
              </a:rPr>
              <a:t>+38%</a:t>
            </a:r>
            <a:endParaRPr lang="en-US" sz="2200">
              <a:solidFill>
                <a:schemeClr val="bg1"/>
              </a:solidFill>
            </a:endParaRPr>
          </a:p>
          <a:p>
            <a:r>
              <a:rPr lang="en-US" sz="1000">
                <a:solidFill>
                  <a:schemeClr val="accent2"/>
                </a:solidFill>
              </a:rPr>
              <a:t>MoM growth</a:t>
            </a:r>
            <a:endParaRPr lang="en-US" sz="10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3"/>
          </p:nvPr>
        </p:nvSpPr>
        <p:spPr>
          <a:xfrm>
            <a:off x="640080" y="822960"/>
            <a:ext cx="3657600" cy="12801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8800" b="1" i="0" spc="-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3291840"/>
            <a:ext cx="8229600" cy="14630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6000" b="1" i="0" spc="-1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4" name="Body Placeholder 4"/>
          <p:cNvSpPr>
            <a:spLocks noGrp="1"/>
          </p:cNvSpPr>
          <p:nvPr>
            <p:ph type="body" idx="14"/>
          </p:nvPr>
        </p:nvSpPr>
        <p:spPr>
          <a:xfrm>
            <a:off x="640080" y="4892040"/>
            <a:ext cx="6400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5" name="Deco"/>
          <p:cNvSpPr/>
          <p:nvPr userDrawn="1"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chemeClr val="bg1">
              <a:alpha val="8000"/>
            </a:schemeClr>
          </a:solidFill>
          <a:ln>
            <a:noFill/>
          </a:ln>
        </p:spPr>
      </p:sp>
      <p:sp>
        <p:nvSpPr>
          <p:cNvPr id="6" name="Deco"/>
          <p:cNvSpPr/>
          <p:nvPr userDrawn="1"/>
        </p:nvSpPr>
        <p:spPr>
          <a:xfrm>
            <a:off x="10180015" y="4023360"/>
            <a:ext cx="2011680" cy="2834640"/>
          </a:xfrm>
          <a:prstGeom prst="rect">
            <a:avLst/>
          </a:prstGeom>
          <a:solidFill>
            <a:schemeClr val="bg1">
              <a:alpha val="8000"/>
            </a:schemeClr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640080" y="2103120"/>
            <a:ext cx="10911535" cy="4023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512064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640080" y="2331720"/>
            <a:ext cx="4937760" cy="37490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7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7" name="Image Block"/>
          <p:cNvSpPr/>
          <p:nvPr userDrawn="1"/>
        </p:nvSpPr>
        <p:spPr>
          <a:xfrm>
            <a:off x="6172200" y="548640"/>
            <a:ext cx="5379415" cy="557784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8408365" y="3205886"/>
            <a:ext cx="658368" cy="453542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8825332" y="3322930"/>
            <a:ext cx="512064" cy="321869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8993581" y="2971800"/>
            <a:ext cx="190195" cy="190195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1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6172200" y="548640"/>
            <a:ext cx="5379415" cy="5577840"/>
          </a:xfrm>
          <a:prstGeom prst="roundRect">
            <a:avLst>
              <a:gd name="adj" fmla="val 4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5272888" cy="393192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Card"/>
          <p:cNvSpPr/>
          <p:nvPr userDrawn="1"/>
        </p:nvSpPr>
        <p:spPr>
          <a:xfrm>
            <a:off x="6278728" y="2103120"/>
            <a:ext cx="5272888" cy="393192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1005840" y="2423160"/>
            <a:ext cx="454136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6644488" y="2423160"/>
            <a:ext cx="454136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"/>
          </p:nvPr>
        </p:nvSpPr>
        <p:spPr>
          <a:xfrm>
            <a:off x="1005840" y="3017520"/>
            <a:ext cx="4541368" cy="28346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2"/>
          </p:nvPr>
        </p:nvSpPr>
        <p:spPr>
          <a:xfrm>
            <a:off x="6644488" y="3017520"/>
            <a:ext cx="4541368" cy="28346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Title Placeholder 3"/>
          <p:cNvSpPr>
            <a:spLocks noGrp="1"/>
          </p:cNvSpPr>
          <p:nvPr>
            <p:ph type="title"/>
          </p:nvPr>
        </p:nvSpPr>
        <p:spPr>
          <a:xfrm>
            <a:off x="640080" y="868680"/>
            <a:ext cx="8686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Ft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Sldnum Placeholder 5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Image Block"/>
          <p:cNvSpPr/>
          <p:nvPr userDrawn="1"/>
        </p:nvSpPr>
        <p:spPr>
          <a:xfrm>
            <a:off x="640080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1651704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1881035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1973572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0" name="Image Block"/>
          <p:cNvSpPr/>
          <p:nvPr userDrawn="1"/>
        </p:nvSpPr>
        <p:spPr>
          <a:xfrm>
            <a:off x="3436544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4448167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2" name="Image Icon"/>
          <p:cNvSpPr/>
          <p:nvPr userDrawn="1"/>
        </p:nvSpPr>
        <p:spPr>
          <a:xfrm>
            <a:off x="4677499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4770036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4" name="Image Block"/>
          <p:cNvSpPr/>
          <p:nvPr userDrawn="1"/>
        </p:nvSpPr>
        <p:spPr>
          <a:xfrm>
            <a:off x="6233008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7244631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6" name="Image Icon"/>
          <p:cNvSpPr/>
          <p:nvPr userDrawn="1"/>
        </p:nvSpPr>
        <p:spPr>
          <a:xfrm>
            <a:off x="7473963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7566500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18" name="Image Block"/>
          <p:cNvSpPr/>
          <p:nvPr userDrawn="1"/>
        </p:nvSpPr>
        <p:spPr>
          <a:xfrm>
            <a:off x="9029471" y="2103120"/>
            <a:ext cx="2522144" cy="25146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10041095" y="3288000"/>
            <a:ext cx="362102" cy="24944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20" name="Image Icon"/>
          <p:cNvSpPr/>
          <p:nvPr userDrawn="1"/>
        </p:nvSpPr>
        <p:spPr>
          <a:xfrm>
            <a:off x="10270426" y="3352373"/>
            <a:ext cx="281635" cy="177028"/>
          </a:xfrm>
          <a:prstGeom prst="triangl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21" name="Image Icon"/>
          <p:cNvSpPr/>
          <p:nvPr userDrawn="1"/>
        </p:nvSpPr>
        <p:spPr>
          <a:xfrm>
            <a:off x="10362964" y="3159252"/>
            <a:ext cx="104607" cy="104607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</p:sp>
      <p:sp>
        <p:nvSpPr>
          <p:cNvPr id="22" name="Picture Placeholder 22"/>
          <p:cNvSpPr>
            <a:spLocks noGrp="1"/>
          </p:cNvSpPr>
          <p:nvPr>
            <p:ph type="pic" sz="quarter" idx="20"/>
          </p:nvPr>
        </p:nvSpPr>
        <p:spPr>
          <a:xfrm>
            <a:off x="640080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3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3436544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4" name="Picture Placeholder 24"/>
          <p:cNvSpPr>
            <a:spLocks noGrp="1"/>
          </p:cNvSpPr>
          <p:nvPr>
            <p:ph type="pic" sz="quarter" idx="22"/>
          </p:nvPr>
        </p:nvSpPr>
        <p:spPr>
          <a:xfrm>
            <a:off x="6233008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5" name="Picture Placeholder 25"/>
          <p:cNvSpPr>
            <a:spLocks noGrp="1"/>
          </p:cNvSpPr>
          <p:nvPr>
            <p:ph type="pic" sz="quarter" idx="23"/>
          </p:nvPr>
        </p:nvSpPr>
        <p:spPr>
          <a:xfrm>
            <a:off x="9029471" y="2103120"/>
            <a:ext cx="2522144" cy="2514600"/>
          </a:xfrm>
          <a:prstGeom prst="roundRect">
            <a:avLst>
              <a:gd name="adj" fmla="val 6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6" name="Body Placeholder 26"/>
          <p:cNvSpPr>
            <a:spLocks noGrp="1"/>
          </p:cNvSpPr>
          <p:nvPr>
            <p:ph type="body" idx="30"/>
          </p:nvPr>
        </p:nvSpPr>
        <p:spPr>
          <a:xfrm>
            <a:off x="640080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7" name="Body Placeholder 27"/>
          <p:cNvSpPr>
            <a:spLocks noGrp="1"/>
          </p:cNvSpPr>
          <p:nvPr>
            <p:ph type="body" idx="31"/>
          </p:nvPr>
        </p:nvSpPr>
        <p:spPr>
          <a:xfrm>
            <a:off x="3436544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8" name="Body Placeholder 28"/>
          <p:cNvSpPr>
            <a:spLocks noGrp="1"/>
          </p:cNvSpPr>
          <p:nvPr>
            <p:ph type="body" idx="32"/>
          </p:nvPr>
        </p:nvSpPr>
        <p:spPr>
          <a:xfrm>
            <a:off x="6233008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9" name="Body Placeholder 29"/>
          <p:cNvSpPr>
            <a:spLocks noGrp="1"/>
          </p:cNvSpPr>
          <p:nvPr>
            <p:ph type="body" idx="33"/>
          </p:nvPr>
        </p:nvSpPr>
        <p:spPr>
          <a:xfrm>
            <a:off x="9029471" y="4800600"/>
            <a:ext cx="2522144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7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40"/>
          </p:nvPr>
        </p:nvSpPr>
        <p:spPr>
          <a:xfrm>
            <a:off x="640080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41"/>
          </p:nvPr>
        </p:nvSpPr>
        <p:spPr>
          <a:xfrm>
            <a:off x="3436544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42"/>
          </p:nvPr>
        </p:nvSpPr>
        <p:spPr>
          <a:xfrm>
            <a:off x="6233008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43"/>
          </p:nvPr>
        </p:nvSpPr>
        <p:spPr>
          <a:xfrm>
            <a:off x="9029471" y="5166360"/>
            <a:ext cx="2522144" cy="8686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Placeholder 2"/>
          <p:cNvSpPr>
            <a:spLocks noGrp="1"/>
          </p:cNvSpPr>
          <p:nvPr>
            <p:ph type="body" idx="12"/>
          </p:nvPr>
        </p:nvSpPr>
        <p:spPr>
          <a:xfrm>
            <a:off x="640080" y="548640"/>
            <a:ext cx="6400800" cy="3200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100" b="1" i="0" spc="1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" name="Quote Mark"/>
          <p:cNvSpPr/>
          <p:nvPr userDrawn="1"/>
        </p:nvSpPr>
        <p:spPr>
          <a:xfrm>
            <a:off x="640080" y="1234440"/>
            <a:ext cx="914400" cy="914400"/>
          </a:xfrm>
          <a:prstGeom prst="roundRect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</a:rPr>
              <a:t>“</a:t>
            </a:r>
            <a:endParaRPr lang="en-US" sz="6000">
              <a:solidFill>
                <a:schemeClr val="bg1"/>
              </a:solidFill>
            </a:endParaRPr>
          </a:p>
        </p:txBody>
      </p:sp>
      <p:sp>
        <p:nvSpPr>
          <p:cNvPr id="4" name="Body Placeholder 4"/>
          <p:cNvSpPr>
            <a:spLocks noGrp="1"/>
          </p:cNvSpPr>
          <p:nvPr>
            <p:ph type="body" idx="13"/>
          </p:nvPr>
        </p:nvSpPr>
        <p:spPr>
          <a:xfrm>
            <a:off x="640080" y="2423160"/>
            <a:ext cx="9601200" cy="23774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lang="en-US" sz="36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5" name="Body Placeholder 5"/>
          <p:cNvSpPr>
            <a:spLocks noGrp="1"/>
          </p:cNvSpPr>
          <p:nvPr>
            <p:ph type="body" idx="14"/>
          </p:nvPr>
        </p:nvSpPr>
        <p:spPr>
          <a:xfrm>
            <a:off x="640080" y="5029200"/>
            <a:ext cx="73152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6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5"/>
          </p:nvPr>
        </p:nvSpPr>
        <p:spPr>
          <a:xfrm>
            <a:off x="640080" y="5394960"/>
            <a:ext cx="73152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Role, Company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1463040"/>
            <a:ext cx="7315200" cy="219456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8000" b="1" i="0" spc="-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3"/>
          </p:nvPr>
        </p:nvSpPr>
        <p:spPr>
          <a:xfrm>
            <a:off x="640080" y="4023360"/>
            <a:ext cx="5486400" cy="14630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Contact</a:t>
            </a:r>
          </a:p>
        </p:txBody>
      </p:sp>
      <p:sp>
        <p:nvSpPr>
          <p:cNvPr id="4" name="Deco"/>
          <p:cNvSpPr/>
          <p:nvPr userDrawn="1"/>
        </p:nvSpPr>
        <p:spPr>
          <a:xfrm>
            <a:off x="8138160" y="1097280"/>
            <a:ext cx="3383280" cy="33832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" name="Deco"/>
          <p:cNvSpPr/>
          <p:nvPr userDrawn="1"/>
        </p:nvSpPr>
        <p:spPr>
          <a:xfrm>
            <a:off x="9418320" y="3291840"/>
            <a:ext cx="2103120" cy="210312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6" name="Deco"/>
          <p:cNvSpPr/>
          <p:nvPr userDrawn="1"/>
        </p:nvSpPr>
        <p:spPr>
          <a:xfrm>
            <a:off x="8138160" y="4480560"/>
            <a:ext cx="1280160" cy="128016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3600" b="1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700" b="0" i="0">
          <a:solidFill>
            <a:schemeClr val="tx1"/>
          </a:solidFill>
          <a:latin typeface="+mn-lt"/>
        </a:defRPr>
      </a:lvl1pPr>
      <a:lvl2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500" b="0" i="0">
          <a:solidFill>
            <a:schemeClr val="tx1"/>
          </a:solidFill>
          <a:latin typeface="+mn-lt"/>
        </a:defRPr>
      </a:lvl2pPr>
      <a:lvl3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56032" indent="-201168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Tidewell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Scheduling that runs itself.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Smart shift planning for small teams — set it up once, never chase a schedule again.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SEED ROUND  ·  MARCH 2027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01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problem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Small businesses lose hours every week to spreadsheets, group chats and last-minute swaps.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PROBLEM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is still a mess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48840"/>
            <a:ext cx="3454298" cy="356616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1005840" y="251460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1005840" y="3246120"/>
            <a:ext cx="272277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6400" b="1" spc="-200">
                <a:latin typeface="+mj-lt"/>
              </a:rPr>
              <a:t>6 hrs</a:t>
            </a:r>
            <a:endParaRPr lang="en-US" sz="64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1005840" y="4434840"/>
            <a:ext cx="272277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600">
                <a:solidFill>
                  <a:schemeClr val="tx2"/>
                </a:solidFill>
              </a:rPr>
              <a:t>per week spent building and fixing schedules by hand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0" name="Card"/>
          <p:cNvSpPr/>
          <p:nvPr userDrawn="1"/>
        </p:nvSpPr>
        <p:spPr>
          <a:xfrm>
            <a:off x="4368698" y="2148840"/>
            <a:ext cx="3454298" cy="356616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4734458" y="251460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4734458" y="3246120"/>
            <a:ext cx="272277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6400" b="1" spc="-200">
                <a:latin typeface="+mj-lt"/>
              </a:rPr>
              <a:t>1 in 4</a:t>
            </a:r>
            <a:endParaRPr lang="en-US" sz="64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4734458" y="4434840"/>
            <a:ext cx="272277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600">
                <a:solidFill>
                  <a:schemeClr val="tx2"/>
                </a:solidFill>
              </a:rPr>
              <a:t>shifts change after the schedule is posted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4" name="Card"/>
          <p:cNvSpPr/>
          <p:nvPr userDrawn="1"/>
        </p:nvSpPr>
        <p:spPr>
          <a:xfrm>
            <a:off x="8097317" y="2148840"/>
            <a:ext cx="3454298" cy="356616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Shape 15"/>
          <p:cNvSpPr/>
          <p:nvPr/>
        </p:nvSpPr>
        <p:spPr>
          <a:xfrm>
            <a:off x="8463077" y="2514600"/>
            <a:ext cx="457200" cy="4572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8463077" y="3246120"/>
            <a:ext cx="272277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6400" b="1" spc="-200">
                <a:latin typeface="+mj-lt"/>
              </a:rPr>
              <a:t>$3.2k</a:t>
            </a:r>
            <a:endParaRPr lang="en-US" sz="64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463077" y="4434840"/>
            <a:ext cx="272277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600">
                <a:solidFill>
                  <a:schemeClr val="tx2"/>
                </a:solidFill>
              </a:rPr>
              <a:t>lost per location each year to no-shows and overtime</a:t>
            </a:r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SOLUTION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app that builds the week for you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>
                <a:solidFill>
                  <a:schemeClr val="tx1"/>
                </a:solidFill>
              </a:rPr>
              <a:t>Auto-schedule.  </a:t>
            </a:r>
            <a:r>
              <a:rPr lang="en-US"/>
              <a:t>Rules, availability and budgets in — a fair schedule out.</a:t>
            </a:r>
            <a:endParaRPr lang="en-US"/>
          </a:p>
          <a:p>
            <a:pPr>
              <a:spcAft>
                <a:spcPts val="1200"/>
              </a:spcAft>
            </a:pPr>
            <a:r>
              <a:rPr lang="en-US" b="1">
                <a:solidFill>
                  <a:schemeClr val="tx1"/>
                </a:solidFill>
              </a:rPr>
              <a:t>Swap in one tap.  </a:t>
            </a:r>
            <a:r>
              <a:rPr lang="en-US"/>
              <a:t>Staff trade shifts; managers approve from their phone.</a:t>
            </a:r>
            <a:endParaRPr lang="en-US"/>
          </a:p>
          <a:p>
            <a:pPr>
              <a:spcAft>
                <a:spcPts val="1200"/>
              </a:spcAft>
            </a:pPr>
            <a:r>
              <a:rPr lang="en-US" b="1">
                <a:solidFill>
                  <a:schemeClr val="tx1"/>
                </a:solidFill>
              </a:rPr>
              <a:t>Know your costs.  </a:t>
            </a:r>
            <a:r>
              <a:rPr lang="en-US"/>
              <a:t>Live labor cost on every shift, before you publish.</a:t>
            </a:r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6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7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HOW IT WORKS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zero to schedule in three steps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94560"/>
            <a:ext cx="3210458" cy="329184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bg2"/>
            </a:solidFill>
          </a:ln>
        </p:spPr>
      </p:sp>
      <p:sp>
        <p:nvSpPr>
          <p:cNvPr id="7" name="Shape 7"/>
          <p:cNvSpPr/>
          <p:nvPr/>
        </p:nvSpPr>
        <p:spPr>
          <a:xfrm>
            <a:off x="640080" y="2194560"/>
            <a:ext cx="3210458" cy="3291840"/>
          </a:xfrm>
          <a:prstGeom prst="roundRect">
            <a:avLst>
              <a:gd name="adj" fmla="val 7000"/>
            </a:avLst>
          </a:prstGeom>
          <a:noFill/>
          <a:ln w="9525">
            <a:solidFill>
              <a:schemeClr val="tx1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1005840" y="2514600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>
                <a:solidFill>
                  <a:schemeClr val="accent1"/>
                </a:solidFill>
              </a:rPr>
              <a:t>01</a:t>
            </a:r>
            <a:endParaRPr lang="en-US" sz="1500">
              <a:solidFill>
                <a:schemeClr val="accent1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1005840" y="3063240"/>
            <a:ext cx="2478938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 b="1" spc="-50">
                <a:latin typeface="+mj-lt"/>
              </a:rPr>
              <a:t>Connect</a:t>
            </a:r>
            <a:endParaRPr lang="en-US" sz="2600"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1005840" y="3749040"/>
            <a:ext cx="2478938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tx2"/>
                </a:solidFill>
              </a:rPr>
              <a:t>Import your team and hours from a spreadsheet or payroll tool.</a:t>
            </a:r>
            <a:endParaRPr lang="en-US" sz="1500">
              <a:solidFill>
                <a:schemeClr val="tx2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3969410" y="3657600"/>
            <a:ext cx="402336" cy="4023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3969410" y="3639312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→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3" name="Card"/>
          <p:cNvSpPr/>
          <p:nvPr userDrawn="1"/>
        </p:nvSpPr>
        <p:spPr>
          <a:xfrm>
            <a:off x="4490618" y="2194560"/>
            <a:ext cx="3210458" cy="329184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bg2"/>
            </a:solidFill>
          </a:ln>
        </p:spPr>
      </p:sp>
      <p:sp>
        <p:nvSpPr>
          <p:cNvPr id="14" name="Shape 14"/>
          <p:cNvSpPr/>
          <p:nvPr/>
        </p:nvSpPr>
        <p:spPr>
          <a:xfrm>
            <a:off x="4490618" y="2194560"/>
            <a:ext cx="3210458" cy="3291840"/>
          </a:xfrm>
          <a:prstGeom prst="roundRect">
            <a:avLst>
              <a:gd name="adj" fmla="val 7000"/>
            </a:avLst>
          </a:prstGeom>
          <a:noFill/>
          <a:ln w="9525">
            <a:solidFill>
              <a:schemeClr val="tx1"/>
            </a:solidFill>
          </a:ln>
        </p:spPr>
      </p:sp>
      <p:sp>
        <p:nvSpPr>
          <p:cNvPr id="15" name="Shape 15"/>
          <p:cNvSpPr txBox="1"/>
          <p:nvPr/>
        </p:nvSpPr>
        <p:spPr>
          <a:xfrm>
            <a:off x="4856378" y="2514600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>
                <a:solidFill>
                  <a:schemeClr val="accent1"/>
                </a:solidFill>
              </a:rPr>
              <a:t>02</a:t>
            </a:r>
            <a:endParaRPr lang="en-US" sz="1500">
              <a:solidFill>
                <a:schemeClr val="accent1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4856378" y="3063240"/>
            <a:ext cx="2478938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 b="1" spc="-50">
                <a:latin typeface="+mj-lt"/>
              </a:rPr>
              <a:t>Set rules</a:t>
            </a:r>
            <a:endParaRPr lang="en-US" sz="26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4856378" y="3749040"/>
            <a:ext cx="2478938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tx2"/>
                </a:solidFill>
              </a:rPr>
              <a:t>Availability, skills, max hours and budget — in plain language.</a:t>
            </a:r>
            <a:endParaRPr lang="en-US" sz="1500">
              <a:solidFill>
                <a:schemeClr val="tx2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7819949" y="3657600"/>
            <a:ext cx="402336" cy="4023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" name="Shape 19"/>
          <p:cNvSpPr txBox="1"/>
          <p:nvPr/>
        </p:nvSpPr>
        <p:spPr>
          <a:xfrm>
            <a:off x="7819949" y="3639312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→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0" name="Card"/>
          <p:cNvSpPr/>
          <p:nvPr userDrawn="1"/>
        </p:nvSpPr>
        <p:spPr>
          <a:xfrm>
            <a:off x="8341157" y="2194560"/>
            <a:ext cx="3210458" cy="329184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bg2"/>
            </a:solidFill>
          </a:ln>
        </p:spPr>
      </p:sp>
      <p:sp>
        <p:nvSpPr>
          <p:cNvPr id="21" name="Shape 21"/>
          <p:cNvSpPr/>
          <p:nvPr/>
        </p:nvSpPr>
        <p:spPr>
          <a:xfrm>
            <a:off x="8341157" y="2194560"/>
            <a:ext cx="3210458" cy="3291840"/>
          </a:xfrm>
          <a:prstGeom prst="roundRect">
            <a:avLst>
              <a:gd name="adj" fmla="val 7000"/>
            </a:avLst>
          </a:prstGeom>
          <a:noFill/>
          <a:ln w="9525">
            <a:solidFill>
              <a:schemeClr val="tx1"/>
            </a:solidFill>
          </a:ln>
        </p:spPr>
      </p:sp>
      <p:sp>
        <p:nvSpPr>
          <p:cNvPr id="22" name="Shape 22"/>
          <p:cNvSpPr txBox="1"/>
          <p:nvPr/>
        </p:nvSpPr>
        <p:spPr>
          <a:xfrm>
            <a:off x="8706917" y="2514600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 b="1">
                <a:solidFill>
                  <a:schemeClr val="accent1"/>
                </a:solidFill>
              </a:rPr>
              <a:t>03</a:t>
            </a:r>
            <a:endParaRPr lang="en-US" sz="1500">
              <a:solidFill>
                <a:schemeClr val="accent1"/>
              </a:solidFill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8706917" y="3063240"/>
            <a:ext cx="2478938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 b="1" spc="-50">
                <a:latin typeface="+mj-lt"/>
              </a:rPr>
              <a:t>Publish</a:t>
            </a:r>
            <a:endParaRPr lang="en-US" sz="2600">
              <a:latin typeface="+mj-lt"/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8706917" y="3749040"/>
            <a:ext cx="2478938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tx2"/>
                </a:solidFill>
              </a:rPr>
              <a:t>Review the draft, tweak anything, and send it to everyone.</a:t>
            </a:r>
            <a:endParaRPr lang="en-US" sz="15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MARKET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large market that’s still on paper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1508760" y="2011680"/>
            <a:ext cx="4114800" cy="411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2148840" y="3291840"/>
            <a:ext cx="2834640" cy="2834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8" name="Shape 8"/>
          <p:cNvSpPr/>
          <p:nvPr/>
        </p:nvSpPr>
        <p:spPr>
          <a:xfrm>
            <a:off x="2788920" y="4572000"/>
            <a:ext cx="1554480" cy="15544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9" name="Shape 9"/>
          <p:cNvSpPr txBox="1"/>
          <p:nvPr/>
        </p:nvSpPr>
        <p:spPr>
          <a:xfrm>
            <a:off x="2194560" y="233172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50">
                <a:solidFill>
                  <a:schemeClr val="accent3"/>
                </a:solidFill>
              </a:rPr>
              <a:t>TAM</a:t>
            </a:r>
            <a:endParaRPr lang="en-US" sz="1200">
              <a:solidFill>
                <a:schemeClr val="accent3"/>
              </a:solidFill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2651760" y="3703320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50">
                <a:solidFill>
                  <a:schemeClr val="accent3"/>
                </a:solidFill>
              </a:rPr>
              <a:t>SAM</a:t>
            </a:r>
            <a:endParaRPr lang="en-US" sz="1200">
              <a:solidFill>
                <a:schemeClr val="accent3"/>
              </a:solidFill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2834640" y="5120640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200" b="1" spc="150">
                <a:solidFill>
                  <a:schemeClr val="bg1"/>
                </a:solidFill>
              </a:rPr>
              <a:t>SOM</a:t>
            </a:r>
            <a:endParaRPr lang="en-US" sz="1200">
              <a:solidFill>
                <a:schemeClr val="bg1"/>
              </a:solidFill>
            </a:endParaRPr>
          </a:p>
        </p:txBody>
      </p:sp>
      <p:cxnSp>
        <p:nvCxnSpPr>
          <p:cNvPr id="12" name="Line 12"/>
          <p:cNvCxnSpPr/>
          <p:nvPr/>
        </p:nvCxnSpPr>
        <p:spPr>
          <a:xfrm>
            <a:off x="6400800" y="2194560"/>
            <a:ext cx="5150815" cy="0"/>
          </a:xfrm>
          <a:prstGeom prst="line">
            <a:avLst/>
          </a:prstGeom>
          <a:ln w="9525">
            <a:solidFill>
              <a:schemeClr val="tx2">
                <a:alpha val="40000"/>
              </a:schemeClr>
            </a:solidFill>
          </a:ln>
        </p:spPr>
      </p:cxnSp>
      <p:sp>
        <p:nvSpPr>
          <p:cNvPr id="13" name="Shape 13"/>
          <p:cNvSpPr txBox="1"/>
          <p:nvPr/>
        </p:nvSpPr>
        <p:spPr>
          <a:xfrm>
            <a:off x="6400800" y="237744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000" b="1" spc="-100">
                <a:solidFill>
                  <a:schemeClr val="tx1"/>
                </a:solidFill>
                <a:latin typeface="+mj-lt"/>
              </a:rPr>
              <a:t>$18B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8686800" y="242316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1"/>
                </a:solidFill>
              </a:rPr>
              <a:t>TAM</a:t>
            </a:r>
            <a:endParaRPr lang="en-US" sz="1200">
              <a:solidFill>
                <a:schemeClr val="accent1"/>
              </a:solidFill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8686800" y="2743200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>
                <a:solidFill>
                  <a:schemeClr val="tx2"/>
                </a:solidFill>
              </a:rPr>
              <a:t>Workforce scheduling software, worldwide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6" name="Line 16"/>
          <p:cNvCxnSpPr/>
          <p:nvPr/>
        </p:nvCxnSpPr>
        <p:spPr>
          <a:xfrm>
            <a:off x="6400800" y="3474720"/>
            <a:ext cx="5150815" cy="0"/>
          </a:xfrm>
          <a:prstGeom prst="line">
            <a:avLst/>
          </a:prstGeom>
          <a:ln w="9525">
            <a:solidFill>
              <a:schemeClr val="tx2">
                <a:alpha val="40000"/>
              </a:schemeClr>
            </a:solidFill>
          </a:ln>
        </p:spPr>
      </p:cxnSp>
      <p:sp>
        <p:nvSpPr>
          <p:cNvPr id="17" name="Shape 17"/>
          <p:cNvSpPr txBox="1"/>
          <p:nvPr/>
        </p:nvSpPr>
        <p:spPr>
          <a:xfrm>
            <a:off x="6400800" y="365760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000" b="1" spc="-100">
                <a:solidFill>
                  <a:schemeClr val="accent1"/>
                </a:solidFill>
                <a:latin typeface="+mj-lt"/>
              </a:rPr>
              <a:t>$4.1B</a:t>
            </a:r>
            <a:endParaRPr lang="en-US" sz="40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8686800" y="370332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1"/>
                </a:solidFill>
              </a:rPr>
              <a:t>SAM</a:t>
            </a:r>
            <a:endParaRPr lang="en-US" sz="1200">
              <a:solidFill>
                <a:schemeClr val="accent1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8686800" y="4023360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>
                <a:solidFill>
                  <a:schemeClr val="tx2"/>
                </a:solidFill>
              </a:rPr>
              <a:t>Teams of 5–200 in retail, food and care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20" name="Line 20"/>
          <p:cNvCxnSpPr/>
          <p:nvPr/>
        </p:nvCxnSpPr>
        <p:spPr>
          <a:xfrm>
            <a:off x="6400800" y="4754880"/>
            <a:ext cx="5150815" cy="0"/>
          </a:xfrm>
          <a:prstGeom prst="line">
            <a:avLst/>
          </a:prstGeom>
          <a:ln w="9525">
            <a:solidFill>
              <a:schemeClr val="tx2">
                <a:alpha val="40000"/>
              </a:schemeClr>
            </a:solidFill>
          </a:ln>
        </p:spPr>
      </p:cxnSp>
      <p:sp>
        <p:nvSpPr>
          <p:cNvPr id="21" name="Shape 21"/>
          <p:cNvSpPr txBox="1"/>
          <p:nvPr/>
        </p:nvSpPr>
        <p:spPr>
          <a:xfrm>
            <a:off x="6400800" y="4937760"/>
            <a:ext cx="21945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000" b="1" spc="-100">
                <a:solidFill>
                  <a:schemeClr val="accent3"/>
                </a:solidFill>
                <a:latin typeface="+mj-lt"/>
              </a:rPr>
              <a:t>$310M</a:t>
            </a:r>
            <a:endParaRPr lang="en-US" sz="400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8686800" y="498348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1"/>
                </a:solidFill>
              </a:rPr>
              <a:t>SOM</a:t>
            </a:r>
            <a:endParaRPr lang="en-US" sz="1200">
              <a:solidFill>
                <a:schemeClr val="accent1"/>
              </a:solidFill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8686800" y="5303520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>
                <a:solidFill>
                  <a:schemeClr val="tx2"/>
                </a:solidFill>
              </a:rPr>
              <a:t>Reachable in 5 years in North America &amp; UK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TRACTION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Growing 18% month over month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7498080" cy="402336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bg2"/>
            </a:solidFill>
          </a:ln>
        </p:spPr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868680" y="2286000"/>
          <a:ext cx="7040880" cy="3657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Card"/>
          <p:cNvSpPr/>
          <p:nvPr userDrawn="1"/>
        </p:nvSpPr>
        <p:spPr>
          <a:xfrm>
            <a:off x="8412480" y="2103120"/>
            <a:ext cx="3139135" cy="1234440"/>
          </a:xfrm>
          <a:prstGeom prst="roundRect">
            <a:avLst>
              <a:gd name="adj" fmla="val 7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9" name="Shape 9"/>
          <p:cNvSpPr txBox="1"/>
          <p:nvPr/>
        </p:nvSpPr>
        <p:spPr>
          <a:xfrm>
            <a:off x="8732520" y="2240280"/>
            <a:ext cx="27432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 b="1" spc="-50">
                <a:solidFill>
                  <a:schemeClr val="bg1"/>
                </a:solidFill>
                <a:latin typeface="+mj-lt"/>
              </a:rPr>
              <a:t>1,240</a:t>
            </a:r>
            <a:endParaRPr lang="en-US" sz="3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8732520" y="283464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bg1"/>
                </a:solidFill>
              </a:rPr>
              <a:t>paying locations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1" name="Card"/>
          <p:cNvSpPr/>
          <p:nvPr userDrawn="1"/>
        </p:nvSpPr>
        <p:spPr>
          <a:xfrm>
            <a:off x="8412480" y="3474720"/>
            <a:ext cx="3139135" cy="123444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8732520" y="3611880"/>
            <a:ext cx="27432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 b="1" spc="-50">
                <a:solidFill>
                  <a:schemeClr val="tx1"/>
                </a:solidFill>
                <a:latin typeface="+mj-lt"/>
              </a:rPr>
              <a:t>96%</a:t>
            </a:r>
            <a:endParaRPr lang="en-US" sz="3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8732520" y="420624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monthly logo retention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4" name="Card"/>
          <p:cNvSpPr/>
          <p:nvPr userDrawn="1"/>
        </p:nvSpPr>
        <p:spPr>
          <a:xfrm>
            <a:off x="8412480" y="4846320"/>
            <a:ext cx="3139135" cy="123444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Shape 15"/>
          <p:cNvSpPr txBox="1"/>
          <p:nvPr/>
        </p:nvSpPr>
        <p:spPr>
          <a:xfrm>
            <a:off x="8732520" y="4983480"/>
            <a:ext cx="27432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 b="1" spc="-50">
                <a:solidFill>
                  <a:schemeClr val="tx1"/>
                </a:solidFill>
                <a:latin typeface="+mj-lt"/>
              </a:rPr>
              <a:t>4.8★</a:t>
            </a:r>
            <a:endParaRPr lang="en-US" sz="3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8732520" y="557784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average app rating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COMPETITION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Built for small teams, not enterprises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sp>
        <p:nvSpPr>
          <p:cNvPr id="6" name="Card"/>
          <p:cNvSpPr/>
          <p:nvPr userDrawn="1"/>
        </p:nvSpPr>
        <p:spPr>
          <a:xfrm>
            <a:off x="640080" y="2103120"/>
            <a:ext cx="5852160" cy="402336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cxnSp>
        <p:nvCxnSpPr>
          <p:cNvPr id="7" name="Line 7"/>
          <p:cNvCxnSpPr/>
          <p:nvPr/>
        </p:nvCxnSpPr>
        <p:spPr>
          <a:xfrm>
            <a:off x="3566160" y="2377440"/>
            <a:ext cx="0" cy="347472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914400" y="4114800"/>
            <a:ext cx="530352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</p:cxnSp>
      <p:sp>
        <p:nvSpPr>
          <p:cNvPr id="9" name="Shape 9"/>
          <p:cNvSpPr txBox="1"/>
          <p:nvPr/>
        </p:nvSpPr>
        <p:spPr>
          <a:xfrm>
            <a:off x="868680" y="224028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b="1" spc="120">
                <a:solidFill>
                  <a:schemeClr val="tx2"/>
                </a:solidFill>
              </a:rPr>
              <a:t>EASY TO USE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3520440" y="571500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000" b="1" spc="120">
                <a:solidFill>
                  <a:schemeClr val="tx2"/>
                </a:solidFill>
              </a:rPr>
              <a:t>AFFORDABLE →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5210251" y="2759659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5758891" y="2805379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Tidewell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>
            <a:off x="1956816" y="3163824"/>
            <a:ext cx="292608" cy="292608"/>
          </a:xfrm>
          <a:prstGeom prst="ellipse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</p:sp>
      <p:sp>
        <p:nvSpPr>
          <p:cNvPr id="14" name="Shape 14"/>
          <p:cNvSpPr txBox="1"/>
          <p:nvPr/>
        </p:nvSpPr>
        <p:spPr>
          <a:xfrm>
            <a:off x="2340864" y="3127248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0">
                <a:solidFill>
                  <a:schemeClr val="tx2"/>
                </a:solidFill>
              </a:rPr>
              <a:t>Big Suite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4590288" y="4974336"/>
            <a:ext cx="292608" cy="292608"/>
          </a:xfrm>
          <a:prstGeom prst="ellipse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4974336" y="4937760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0">
                <a:solidFill>
                  <a:schemeClr val="tx2"/>
                </a:solidFill>
              </a:rPr>
              <a:t>Spreadsheets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7" name="Shape 17"/>
          <p:cNvSpPr/>
          <p:nvPr/>
        </p:nvSpPr>
        <p:spPr>
          <a:xfrm>
            <a:off x="2249424" y="4773168"/>
            <a:ext cx="292608" cy="292608"/>
          </a:xfrm>
          <a:prstGeom prst="ellipse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</p:sp>
      <p:sp>
        <p:nvSpPr>
          <p:cNvPr id="18" name="Shape 18"/>
          <p:cNvSpPr txBox="1"/>
          <p:nvPr/>
        </p:nvSpPr>
        <p:spPr>
          <a:xfrm>
            <a:off x="2633472" y="4736592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0">
                <a:solidFill>
                  <a:schemeClr val="tx2"/>
                </a:solidFill>
              </a:rPr>
              <a:t>Legacy HR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9" name="Shape 19"/>
          <p:cNvSpPr/>
          <p:nvPr/>
        </p:nvSpPr>
        <p:spPr>
          <a:xfrm>
            <a:off x="3712464" y="3767328"/>
            <a:ext cx="292608" cy="292608"/>
          </a:xfrm>
          <a:prstGeom prst="ellipse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</p:sp>
      <p:sp>
        <p:nvSpPr>
          <p:cNvPr id="20" name="Shape 20"/>
          <p:cNvSpPr txBox="1"/>
          <p:nvPr/>
        </p:nvSpPr>
        <p:spPr>
          <a:xfrm>
            <a:off x="4096512" y="3730752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300" b="0">
                <a:solidFill>
                  <a:schemeClr val="tx2"/>
                </a:solidFill>
              </a:rPr>
              <a:t>Chat apps</a:t>
            </a:r>
            <a:endParaRPr lang="en-US" sz="1300">
              <a:solidFill>
                <a:schemeClr val="tx2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858000" y="2103120"/>
          <a:ext cx="4693616" cy="40233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893915"/>
                <a:gridCol w="988130"/>
                <a:gridCol w="988130"/>
                <a:gridCol w="823441"/>
              </a:tblGrid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solidFill>
                            <a:schemeClr val="tx2"/>
                          </a:solidFill>
                          <a:latin typeface="+mn-lt"/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  <a:latin typeface="+mn-lt"/>
                        </a:rPr>
                        <a:t>Tidewell</a:t>
                      </a:r>
                      <a:endParaRPr lang="en-US" sz="12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  <a:latin typeface="+mn-lt"/>
                        </a:rPr>
                        <a:t>Big Suite</a:t>
                      </a:r>
                      <a:endParaRPr lang="en-US" sz="12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  <a:latin typeface="+mn-lt"/>
                        </a:rPr>
                        <a:t>Sheets</a:t>
                      </a:r>
                      <a:endParaRPr lang="en-US" sz="12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Auto-scheduling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Mobile shift swaps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Setup under 1 hour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Live labor costs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✓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Price per location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$29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$140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solidFill>
                            <a:schemeClr val="tx1"/>
                          </a:solidFill>
                          <a:latin typeface="+mn-lt"/>
                        </a:rPr>
                        <a:t>Free</a:t>
                      </a:r>
                      <a:endParaRPr lang="en-US" sz="13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BUSINESS MODEL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per-location pricing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Starter — $29 / location / mo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Growth — $79 / location / mo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Up to 25 staff</a:t>
            </a:r>
            <a:endParaRPr lang="en-US">
              <a:solidFill>
                <a:schemeClr val="tx2"/>
              </a:solidFill>
            </a:endParaRPr>
          </a:p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Auto-scheduling and swaps</a:t>
            </a:r>
            <a:endParaRPr lang="en-US">
              <a:solidFill>
                <a:schemeClr val="tx2"/>
              </a:solidFill>
            </a:endParaRPr>
          </a:p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Mobile app for every employee</a:t>
            </a:r>
            <a:endParaRPr lang="en-US">
              <a:solidFill>
                <a:schemeClr val="tx2"/>
              </a:solidFill>
            </a:endParaRPr>
          </a:p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Email support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Unlimited staff and locations</a:t>
            </a:r>
            <a:endParaRPr lang="en-US">
              <a:solidFill>
                <a:schemeClr val="tx2"/>
              </a:solidFill>
            </a:endParaRPr>
          </a:p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Labor cost forecasting</a:t>
            </a:r>
            <a:endParaRPr lang="en-US">
              <a:solidFill>
                <a:schemeClr val="tx2"/>
              </a:solidFill>
            </a:endParaRPr>
          </a:p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Payroll integrations</a:t>
            </a:r>
            <a:endParaRPr lang="en-US">
              <a:solidFill>
                <a:schemeClr val="tx2"/>
              </a:solidFill>
            </a:endParaRPr>
          </a:p>
          <a:p>
            <a:pPr marL="292608" indent="-292608">
              <a:spcAft>
                <a:spcPts val="600"/>
              </a:spcAft>
              <a:buClr>
                <a:schemeClr val="accent1"/>
              </a:buClr>
              <a:buFont typeface="Arial"/>
              <a:buChar char="✓"/>
            </a:pPr>
            <a:r>
              <a:rPr lang="en-US">
                <a:solidFill>
                  <a:schemeClr val="tx2"/>
                </a:solidFill>
              </a:rPr>
              <a:t>Priority support &amp; onboarding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9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ROADMAP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we’ll build in the next 18 months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6" name="Shape 6"/>
          <p:cNvSpPr txBox="1"/>
          <p:nvPr/>
        </p:nvSpPr>
        <p:spPr>
          <a:xfrm>
            <a:off x="3108960" y="2103120"/>
            <a:ext cx="1407109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 spc="100">
                <a:solidFill>
                  <a:schemeClr val="tx2"/>
                </a:solidFill>
              </a:rPr>
              <a:t>Q2 2027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4516069" y="2103120"/>
            <a:ext cx="1407109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 spc="100">
                <a:solidFill>
                  <a:schemeClr val="tx2"/>
                </a:solidFill>
              </a:rPr>
              <a:t>Q3 2027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8" name="Line 8"/>
          <p:cNvCxnSpPr/>
          <p:nvPr/>
        </p:nvCxnSpPr>
        <p:spPr>
          <a:xfrm>
            <a:off x="4516069" y="2514600"/>
            <a:ext cx="0" cy="347472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9" name="Shape 9"/>
          <p:cNvSpPr txBox="1"/>
          <p:nvPr/>
        </p:nvSpPr>
        <p:spPr>
          <a:xfrm>
            <a:off x="5923178" y="2103120"/>
            <a:ext cx="1407109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 spc="100">
                <a:solidFill>
                  <a:schemeClr val="tx2"/>
                </a:solidFill>
              </a:rPr>
              <a:t>Q4 2027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0" name="Line 10"/>
          <p:cNvCxnSpPr/>
          <p:nvPr/>
        </p:nvCxnSpPr>
        <p:spPr>
          <a:xfrm>
            <a:off x="5923178" y="2514600"/>
            <a:ext cx="0" cy="347472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1" name="Shape 11"/>
          <p:cNvSpPr txBox="1"/>
          <p:nvPr/>
        </p:nvSpPr>
        <p:spPr>
          <a:xfrm>
            <a:off x="7330288" y="2103120"/>
            <a:ext cx="1407109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 spc="100">
                <a:solidFill>
                  <a:schemeClr val="tx2"/>
                </a:solidFill>
              </a:rPr>
              <a:t>Q1 2028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2" name="Line 12"/>
          <p:cNvCxnSpPr/>
          <p:nvPr/>
        </p:nvCxnSpPr>
        <p:spPr>
          <a:xfrm>
            <a:off x="7330288" y="2514600"/>
            <a:ext cx="0" cy="347472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3" name="Shape 13"/>
          <p:cNvSpPr txBox="1"/>
          <p:nvPr/>
        </p:nvSpPr>
        <p:spPr>
          <a:xfrm>
            <a:off x="8737397" y="2103120"/>
            <a:ext cx="1407109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 spc="100">
                <a:solidFill>
                  <a:schemeClr val="tx2"/>
                </a:solidFill>
              </a:rPr>
              <a:t>Q2 2028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4" name="Line 14"/>
          <p:cNvCxnSpPr/>
          <p:nvPr/>
        </p:nvCxnSpPr>
        <p:spPr>
          <a:xfrm>
            <a:off x="8737397" y="2514600"/>
            <a:ext cx="0" cy="347472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5" name="Shape 15"/>
          <p:cNvSpPr txBox="1"/>
          <p:nvPr/>
        </p:nvSpPr>
        <p:spPr>
          <a:xfrm>
            <a:off x="10144506" y="2103120"/>
            <a:ext cx="1407109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100" b="1" spc="100">
                <a:solidFill>
                  <a:schemeClr val="tx2"/>
                </a:solidFill>
              </a:rPr>
              <a:t>Q3 2028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6" name="Line 16"/>
          <p:cNvCxnSpPr/>
          <p:nvPr/>
        </p:nvCxnSpPr>
        <p:spPr>
          <a:xfrm>
            <a:off x="10144506" y="2514600"/>
            <a:ext cx="0" cy="347472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7" name="Shape 17"/>
          <p:cNvSpPr txBox="1"/>
          <p:nvPr/>
        </p:nvSpPr>
        <p:spPr>
          <a:xfrm>
            <a:off x="640080" y="2606040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Product</a:t>
            </a:r>
            <a:endParaRPr lang="en-US" sz="1600"/>
          </a:p>
        </p:txBody>
      </p:sp>
      <p:sp>
        <p:nvSpPr>
          <p:cNvPr id="18" name="Shape 18"/>
          <p:cNvSpPr/>
          <p:nvPr/>
        </p:nvSpPr>
        <p:spPr>
          <a:xfrm>
            <a:off x="3163824" y="2606040"/>
            <a:ext cx="2704490" cy="594360"/>
          </a:xfrm>
          <a:prstGeom prst="roundRect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bg1"/>
                </a:solidFill>
              </a:rPr>
              <a:t>Payroll integrations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9" name="Shape 19"/>
          <p:cNvSpPr/>
          <p:nvPr/>
        </p:nvSpPr>
        <p:spPr>
          <a:xfrm>
            <a:off x="5978042" y="2606040"/>
            <a:ext cx="2704490" cy="594360"/>
          </a:xfrm>
          <a:prstGeom prst="roundRect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bg1"/>
                </a:solidFill>
              </a:rPr>
              <a:t>Forecasting AI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8792261" y="2606040"/>
            <a:ext cx="2704490" cy="594360"/>
          </a:xfrm>
          <a:prstGeom prst="roundRect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Multi-site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640080" y="3447288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Growth</a:t>
            </a:r>
            <a:endParaRPr lang="en-US" sz="1600"/>
          </a:p>
        </p:txBody>
      </p:sp>
      <p:sp>
        <p:nvSpPr>
          <p:cNvPr id="22" name="Shape 22"/>
          <p:cNvSpPr/>
          <p:nvPr/>
        </p:nvSpPr>
        <p:spPr>
          <a:xfrm>
            <a:off x="3163824" y="3447288"/>
            <a:ext cx="4111600" cy="594360"/>
          </a:xfrm>
          <a:prstGeom prst="roundRect">
            <a:avLst>
              <a:gd name="adj" fmla="val 22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bg1"/>
                </a:solidFill>
              </a:rPr>
              <a:t>Partner channel with POS vendors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23" name="Shape 23"/>
          <p:cNvSpPr/>
          <p:nvPr/>
        </p:nvSpPr>
        <p:spPr>
          <a:xfrm>
            <a:off x="7385152" y="3447288"/>
            <a:ext cx="4111600" cy="594360"/>
          </a:xfrm>
          <a:prstGeom prst="roundRect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UK launch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640080" y="4288536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Team</a:t>
            </a:r>
            <a:endParaRPr lang="en-US" sz="1600"/>
          </a:p>
        </p:txBody>
      </p:sp>
      <p:sp>
        <p:nvSpPr>
          <p:cNvPr id="25" name="Shape 25"/>
          <p:cNvSpPr/>
          <p:nvPr/>
        </p:nvSpPr>
        <p:spPr>
          <a:xfrm>
            <a:off x="3163824" y="4288536"/>
            <a:ext cx="1297381" cy="594360"/>
          </a:xfrm>
          <a:prstGeom prst="roundRect">
            <a:avLst>
              <a:gd name="adj" fmla="val 22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Hire 4 engineers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4570933" y="4288536"/>
            <a:ext cx="2704490" cy="594360"/>
          </a:xfrm>
          <a:prstGeom prst="roundRect">
            <a:avLst>
              <a:gd name="adj" fmla="val 22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Sales team of 6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8792261" y="4288536"/>
            <a:ext cx="2704490" cy="594360"/>
          </a:xfrm>
          <a:prstGeom prst="roundRect">
            <a:avLst>
              <a:gd name="adj" fmla="val 22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Support hub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640080" y="5129784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600" b="1"/>
              <a:t>Revenue</a:t>
            </a:r>
            <a:endParaRPr lang="en-US" sz="1600"/>
          </a:p>
        </p:txBody>
      </p:sp>
      <p:sp>
        <p:nvSpPr>
          <p:cNvPr id="29" name="Shape 29"/>
          <p:cNvSpPr/>
          <p:nvPr/>
        </p:nvSpPr>
        <p:spPr>
          <a:xfrm>
            <a:off x="3163824" y="5129784"/>
            <a:ext cx="8332927" cy="594360"/>
          </a:xfrm>
          <a:prstGeom prst="roundRect">
            <a:avLst>
              <a:gd name="adj" fmla="val 22000"/>
            </a:avLst>
          </a:prstGeom>
          <a:solidFill>
            <a:schemeClr val="bg2"/>
          </a:solidFill>
          <a:ln>
            <a:noFill/>
          </a:ln>
        </p:spPr>
        <p:txBody>
          <a:bodyPr wrap="square" lIns="164592" tIns="0" rIns="91440" bIns="0" anchor="ctr" rtlCol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</a:rPr>
              <a:t>$0.5M → $3M ARR</a:t>
            </a:r>
            <a:endParaRPr lang="en-US" sz="13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TEAM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Operators who’ve lived the problem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Dana Whitfield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Sam Okoye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Lena Hart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Rafael Cruz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CEO · ran 12 cafés, built ops at a regional chain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CTO · ex-lead engineer, scheduling at scale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Head of Product · 8 yrs in workforce tools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Head of Growth · grew two SMB SaaS to $10M</a:t>
            </a:r>
            <a:endParaRPr lang="en-US"/>
          </a:p>
        </p:txBody>
      </p:sp>
      <p:sp>
        <p:nvSpPr>
          <p:cNvPr id="16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17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CUSTOMER LOVE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I used to spend Sunday nights on the schedule. Now it takes ten minutes and nobody texts me about swaps.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Maya Chen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Owner, three neighborhood bakeries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THE ASK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Raising $2.5M to reach $3M ARR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Tidewell — Seed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13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2011680"/>
          <a:ext cx="512064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Shape 7"/>
          <p:cNvSpPr txBox="1"/>
          <p:nvPr/>
        </p:nvSpPr>
        <p:spPr>
          <a:xfrm>
            <a:off x="2240280" y="3611880"/>
            <a:ext cx="17373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3000" b="1">
                <a:latin typeface="+mj-lt"/>
              </a:rPr>
              <a:t>$2.5M</a:t>
            </a:r>
            <a:endParaRPr lang="en-US" sz="3000">
              <a:latin typeface="+mj-lt"/>
            </a:endParaRPr>
          </a:p>
          <a:p>
            <a:pPr algn="ctr"/>
            <a:r>
              <a:rPr lang="en-US" sz="1100" b="1" spc="150">
                <a:solidFill>
                  <a:schemeClr val="tx2"/>
                </a:solidFill>
              </a:rPr>
              <a:t>SEED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8" name="Shape 8"/>
          <p:cNvSpPr/>
          <p:nvPr/>
        </p:nvSpPr>
        <p:spPr>
          <a:xfrm>
            <a:off x="6035040" y="2395728"/>
            <a:ext cx="292608" cy="29260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9" name="Shape 9"/>
          <p:cNvSpPr txBox="1"/>
          <p:nvPr/>
        </p:nvSpPr>
        <p:spPr>
          <a:xfrm>
            <a:off x="6537960" y="2240280"/>
            <a:ext cx="128016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600" b="1">
                <a:latin typeface="+mj-lt"/>
              </a:rPr>
              <a:t>45%</a:t>
            </a:r>
            <a:endParaRPr lang="en-US" sz="2600">
              <a:latin typeface="+mj-lt"/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7863840" y="2240280"/>
            <a:ext cx="3657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</a:rPr>
              <a:t>Product &amp; engineering</a:t>
            </a:r>
            <a:endParaRPr lang="en-US" sz="1700">
              <a:solidFill>
                <a:schemeClr val="tx2"/>
              </a:solidFill>
            </a:endParaRPr>
          </a:p>
        </p:txBody>
      </p:sp>
      <p:cxnSp>
        <p:nvCxnSpPr>
          <p:cNvPr id="11" name="Line 11"/>
          <p:cNvCxnSpPr/>
          <p:nvPr/>
        </p:nvCxnSpPr>
        <p:spPr>
          <a:xfrm>
            <a:off x="6035040" y="3017520"/>
            <a:ext cx="5516575" cy="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2" name="Shape 12"/>
          <p:cNvSpPr/>
          <p:nvPr/>
        </p:nvSpPr>
        <p:spPr>
          <a:xfrm>
            <a:off x="6035040" y="3310128"/>
            <a:ext cx="292608" cy="292608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>
            <a:off x="6537960" y="3154680"/>
            <a:ext cx="128016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600" b="1">
                <a:latin typeface="+mj-lt"/>
              </a:rPr>
              <a:t>30%</a:t>
            </a:r>
            <a:endParaRPr lang="en-US" sz="2600">
              <a:latin typeface="+mj-l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7863840" y="3154680"/>
            <a:ext cx="3657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</a:rPr>
              <a:t>Sales &amp; marketing</a:t>
            </a:r>
            <a:endParaRPr lang="en-US" sz="1700">
              <a:solidFill>
                <a:schemeClr val="tx2"/>
              </a:solidFill>
            </a:endParaRPr>
          </a:p>
        </p:txBody>
      </p:sp>
      <p:cxnSp>
        <p:nvCxnSpPr>
          <p:cNvPr id="15" name="Line 15"/>
          <p:cNvCxnSpPr/>
          <p:nvPr/>
        </p:nvCxnSpPr>
        <p:spPr>
          <a:xfrm>
            <a:off x="6035040" y="3931920"/>
            <a:ext cx="5516575" cy="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16" name="Shape 16"/>
          <p:cNvSpPr/>
          <p:nvPr/>
        </p:nvSpPr>
        <p:spPr>
          <a:xfrm>
            <a:off x="6035040" y="4224528"/>
            <a:ext cx="292608" cy="292608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7" name="Shape 17"/>
          <p:cNvSpPr txBox="1"/>
          <p:nvPr/>
        </p:nvSpPr>
        <p:spPr>
          <a:xfrm>
            <a:off x="6537960" y="4069080"/>
            <a:ext cx="128016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600" b="1">
                <a:latin typeface="+mj-lt"/>
              </a:rPr>
              <a:t>15%</a:t>
            </a:r>
            <a:endParaRPr lang="en-US" sz="2600"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7863840" y="4069080"/>
            <a:ext cx="3657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</a:rPr>
              <a:t>Customer success</a:t>
            </a:r>
            <a:endParaRPr lang="en-US" sz="1700">
              <a:solidFill>
                <a:schemeClr val="tx2"/>
              </a:solidFill>
            </a:endParaRPr>
          </a:p>
        </p:txBody>
      </p:sp>
      <p:cxnSp>
        <p:nvCxnSpPr>
          <p:cNvPr id="19" name="Line 19"/>
          <p:cNvCxnSpPr/>
          <p:nvPr/>
        </p:nvCxnSpPr>
        <p:spPr>
          <a:xfrm>
            <a:off x="6035040" y="4846320"/>
            <a:ext cx="5516575" cy="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  <p:sp>
        <p:nvSpPr>
          <p:cNvPr id="20" name="Shape 20"/>
          <p:cNvSpPr/>
          <p:nvPr/>
        </p:nvSpPr>
        <p:spPr>
          <a:xfrm>
            <a:off x="6035040" y="5138928"/>
            <a:ext cx="292608" cy="292608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21" name="Shape 21"/>
          <p:cNvSpPr txBox="1"/>
          <p:nvPr/>
        </p:nvSpPr>
        <p:spPr>
          <a:xfrm>
            <a:off x="6537960" y="4983480"/>
            <a:ext cx="128016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600" b="1">
                <a:latin typeface="+mj-lt"/>
              </a:rPr>
              <a:t>10%</a:t>
            </a:r>
            <a:endParaRPr lang="en-US" sz="2600">
              <a:latin typeface="+mj-lt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7863840" y="4983480"/>
            <a:ext cx="3657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>
                <a:solidFill>
                  <a:schemeClr val="tx2"/>
                </a:solidFill>
              </a:rPr>
              <a:t>Operations</a:t>
            </a:r>
            <a:endParaRPr lang="en-US" sz="1700">
              <a:solidFill>
                <a:schemeClr val="tx2"/>
              </a:solidFill>
            </a:endParaRPr>
          </a:p>
        </p:txBody>
      </p:sp>
      <p:cxnSp>
        <p:nvCxnSpPr>
          <p:cNvPr id="23" name="Line 23"/>
          <p:cNvCxnSpPr/>
          <p:nvPr/>
        </p:nvCxnSpPr>
        <p:spPr>
          <a:xfrm>
            <a:off x="6035040" y="5760720"/>
            <a:ext cx="5516575" cy="0"/>
          </a:xfrm>
          <a:prstGeom prst="line">
            <a:avLst/>
          </a:prstGeom>
          <a:ln w="6350">
            <a:solidFill>
              <a:schemeClr val="tx2">
                <a:alpha val="30000"/>
              </a:schemeClr>
            </a:solidFill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talk.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dana@tidewell.app</a:t>
            </a:r>
            <a:endParaRPr lang="en-US"/>
          </a:p>
          <a:p>
            <a:r>
              <a:rPr lang="en-US"/>
              <a:t>+1 (555) 014-2027</a:t>
            </a:r>
            <a:endParaRPr lang="en-US"/>
          </a:p>
          <a:p>
            <a:r>
              <a:rPr lang="en-US"/>
              <a:t>tidewell.app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tility Pitch">
  <a:themeElements>
    <a:clrScheme name="Utility Pitch">
      <a:dk1>
        <a:srgbClr val="0F1115"/>
      </a:dk1>
      <a:lt1>
        <a:srgbClr val="FFFFFF"/>
      </a:lt1>
      <a:dk2>
        <a:srgbClr val="6B7280"/>
      </a:dk2>
      <a:lt2>
        <a:srgbClr val="F2F3F5"/>
      </a:lt2>
      <a:accent1>
        <a:srgbClr val="3355FF"/>
      </a:accent1>
      <a:accent2>
        <a:srgbClr val="9DB0FF"/>
      </a:accent2>
      <a:accent3>
        <a:srgbClr val="1C2546"/>
      </a:accent3>
      <a:accent4>
        <a:srgbClr val="DCE3FF"/>
      </a:accent4>
      <a:accent5>
        <a:srgbClr val="16A34A"/>
      </a:accent5>
      <a:accent6>
        <a:srgbClr val="F59E0B"/>
      </a:accent6>
      <a:hlink>
        <a:srgbClr val="3355FF"/>
      </a:hlink>
      <a:folHlink>
        <a:srgbClr val="6B7280"/>
      </a:folHlink>
    </a:clrScheme>
    <a:fontScheme name="Utility Pitch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Utility Pitch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