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userDrawn="1">
  <p:cSld name="Resu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bar"/>
          <p:cNvSpPr/>
          <p:nvPr userDrawn="1"/>
        </p:nvSpPr>
        <p:spPr>
          <a:xfrm>
            <a:off x="0" y="0"/>
            <a:ext cx="2606040" cy="10058400"/>
          </a:xfrm>
          <a:prstGeom prst="rect">
            <a:avLst/>
          </a:prstGeom>
          <a:solidFill>
            <a:schemeClr val="bg2"/>
          </a:solidFill>
          <a:ln>
            <a:noFill/>
          </a:ln>
        </p:spPr>
      </p:sp>
      <p:sp>
        <p:nvSpPr>
          <p:cNvPr id="3" name="Image Block"/>
          <p:cNvSpPr/>
          <p:nvPr userDrawn="1"/>
        </p:nvSpPr>
        <p:spPr>
          <a:xfrm>
            <a:off x="502920" y="548640"/>
            <a:ext cx="1600200" cy="1600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Image Icon"/>
          <p:cNvSpPr/>
          <p:nvPr userDrawn="1"/>
        </p:nvSpPr>
        <p:spPr>
          <a:xfrm>
            <a:off x="1104595" y="1291133"/>
            <a:ext cx="288036" cy="198425"/>
          </a:xfrm>
          <a:prstGeom prst="triangl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5" name="Image Icon"/>
          <p:cNvSpPr/>
          <p:nvPr userDrawn="1"/>
        </p:nvSpPr>
        <p:spPr>
          <a:xfrm>
            <a:off x="1287018" y="1342339"/>
            <a:ext cx="224028" cy="140818"/>
          </a:xfrm>
          <a:prstGeom prst="triangl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6" name="Image Icon"/>
          <p:cNvSpPr/>
          <p:nvPr userDrawn="1"/>
        </p:nvSpPr>
        <p:spPr>
          <a:xfrm>
            <a:off x="1360627" y="1188720"/>
            <a:ext cx="83210" cy="8321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502920" y="548640"/>
            <a:ext cx="1600200" cy="160020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6492240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6492240" cy="7498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9555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1143000" y="95554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4846320" y="95554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</p:sldLayoutIdLst>
  <p:txStyles>
    <p:titleStyle>
      <a:lvl1pPr marL="0" indent="0" algn="l">
        <a:lnSpc>
          <a:spcPct val="95000"/>
        </a:lnSpc>
        <a:spcBef>
          <a:spcPts val="0"/>
        </a:spcBef>
        <a:buNone/>
        <a:defRPr lang="en-US" sz="4000" b="0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14999"/>
        </a:lnSpc>
        <a:spcBef>
          <a:spcPts val="60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274320" indent="-201168" algn="l">
        <a:lnSpc>
          <a:spcPct val="114999"/>
        </a:lnSpc>
        <a:spcBef>
          <a:spcPts val="600"/>
        </a:spcBef>
        <a:buFont typeface="Arial"/>
        <a:buChar char="•"/>
        <a:defRPr lang="en-US" sz="1600" b="0" i="0">
          <a:solidFill>
            <a:schemeClr val="tx1"/>
          </a:solidFill>
          <a:latin typeface="+mn-lt"/>
        </a:defRPr>
      </a:lvl2pPr>
      <a:lvl3pPr marL="548640" indent="-201168" algn="l">
        <a:lnSpc>
          <a:spcPct val="114999"/>
        </a:lnSpc>
        <a:spcBef>
          <a:spcPts val="600"/>
        </a:spcBef>
        <a:buFont typeface="Arial"/>
        <a:buChar char="•"/>
        <a:defRPr lang="en-US" sz="1400" b="0" i="0">
          <a:solidFill>
            <a:schemeClr val="tx1"/>
          </a:solidFill>
          <a:latin typeface="+mn-lt"/>
        </a:defRPr>
      </a:lvl3pPr>
      <a:lvl4pPr marL="8229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4pPr>
      <a:lvl5pPr marL="109728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5pPr>
      <a:lvl6pPr marL="137160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6pPr>
      <a:lvl7pPr marL="164592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7pPr>
      <a:lvl8pPr marL="192024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8pPr>
      <a:lvl9pPr marL="2194560" indent="-201168" algn="l">
        <a:lnSpc>
          <a:spcPct val="114999"/>
        </a:lnSpc>
        <a:spcBef>
          <a:spcPts val="600"/>
        </a:spcBef>
        <a:buFont typeface="Arial"/>
        <a:buChar char="•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Shape 2"/>
          <p:cNvSpPr txBox="1"/>
          <p:nvPr/>
        </p:nvSpPr>
        <p:spPr>
          <a:xfrm>
            <a:off x="594360" y="502920"/>
            <a:ext cx="54864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5200">
                <a:latin typeface="+mj-lt"/>
              </a:rPr>
              <a:t>Morgan Ellis</a:t>
            </a:r>
            <a:endParaRPr lang="en-US" sz="5200">
              <a:latin typeface="+mj-lt"/>
            </a:endParaRPr>
          </a:p>
        </p:txBody>
      </p:sp>
      <p:sp>
        <p:nvSpPr>
          <p:cNvPr id="3" name="Shape 3"/>
          <p:cNvSpPr txBox="1"/>
          <p:nvPr/>
        </p:nvSpPr>
        <p:spPr>
          <a:xfrm>
            <a:off x="594360" y="1325880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300">
                <a:solidFill>
                  <a:schemeClr val="accent1"/>
                </a:solidFill>
              </a:rPr>
              <a:t>PRODUCT DESIGNER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4" name="Shape 4"/>
          <p:cNvSpPr txBox="1"/>
          <p:nvPr/>
        </p:nvSpPr>
        <p:spPr>
          <a:xfrm>
            <a:off x="4206240" y="640080"/>
            <a:ext cx="29718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35000"/>
              </a:lnSpc>
            </a:pPr>
            <a:r>
              <a:rPr lang="en-US" sz="950">
                <a:solidFill>
                  <a:schemeClr val="tx2"/>
                </a:solidFill>
              </a:rPr>
              <a:t>morgan@email.com</a:t>
            </a:r>
            <a:endParaRPr lang="en-US" sz="950">
              <a:solidFill>
                <a:schemeClr val="tx2"/>
              </a:solidFill>
            </a:endParaRPr>
          </a:p>
          <a:p>
            <a:pPr algn="r">
              <a:lnSpc>
                <a:spcPct val="135000"/>
              </a:lnSpc>
            </a:pPr>
            <a:r>
              <a:rPr lang="en-US" sz="950">
                <a:solidFill>
                  <a:schemeClr val="tx2"/>
                </a:solidFill>
              </a:rPr>
              <a:t>(555) 012-3456</a:t>
            </a:r>
            <a:endParaRPr lang="en-US" sz="950">
              <a:solidFill>
                <a:schemeClr val="tx2"/>
              </a:solidFill>
            </a:endParaRPr>
          </a:p>
          <a:p>
            <a:pPr algn="r">
              <a:lnSpc>
                <a:spcPct val="135000"/>
              </a:lnSpc>
            </a:pPr>
            <a:r>
              <a:rPr lang="en-US" sz="950">
                <a:solidFill>
                  <a:schemeClr val="tx2"/>
                </a:solidFill>
              </a:rPr>
              <a:t>portfolio.site/morgan</a:t>
            </a:r>
            <a:endParaRPr lang="en-US" sz="950">
              <a:solidFill>
                <a:schemeClr val="tx2"/>
              </a:solidFill>
            </a:endParaRPr>
          </a:p>
          <a:p>
            <a:pPr algn="r">
              <a:lnSpc>
                <a:spcPct val="135000"/>
              </a:lnSpc>
            </a:pPr>
            <a:r>
              <a:rPr lang="en-US" sz="950">
                <a:solidFill>
                  <a:schemeClr val="tx2"/>
                </a:solidFill>
              </a:rPr>
              <a:t>Portland, OR</a:t>
            </a:r>
            <a:endParaRPr lang="en-US" sz="950">
              <a:solidFill>
                <a:schemeClr val="tx2"/>
              </a:solidFill>
            </a:endParaRPr>
          </a:p>
        </p:txBody>
      </p:sp>
      <p:cxnSp>
        <p:nvCxnSpPr>
          <p:cNvPr id="5" name="Line 5"/>
          <p:cNvCxnSpPr/>
          <p:nvPr/>
        </p:nvCxnSpPr>
        <p:spPr>
          <a:xfrm>
            <a:off x="594360" y="1783080"/>
            <a:ext cx="658368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6" name="Shape 6"/>
          <p:cNvSpPr txBox="1"/>
          <p:nvPr/>
        </p:nvSpPr>
        <p:spPr>
          <a:xfrm>
            <a:off x="594360" y="2029968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PROFILE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7" name="Shape 7"/>
          <p:cNvSpPr txBox="1"/>
          <p:nvPr/>
        </p:nvSpPr>
        <p:spPr>
          <a:xfrm>
            <a:off x="2148840" y="2011680"/>
            <a:ext cx="502920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050"/>
              <a:t>Designer with eight years of experience turning messy problems into calm, useful products. I care about clear writing, accessible interfaces and teams that ship.</a:t>
            </a:r>
            <a:endParaRPr lang="en-US" sz="1050"/>
          </a:p>
        </p:txBody>
      </p:sp>
      <p:cxnSp>
        <p:nvCxnSpPr>
          <p:cNvPr id="8" name="Line 8"/>
          <p:cNvCxnSpPr/>
          <p:nvPr/>
        </p:nvCxnSpPr>
        <p:spPr>
          <a:xfrm>
            <a:off x="594360" y="2971800"/>
            <a:ext cx="6583680" cy="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</a:ln>
        </p:spPr>
      </p:cxnSp>
      <p:sp>
        <p:nvSpPr>
          <p:cNvPr id="9" name="Shape 9"/>
          <p:cNvSpPr txBox="1"/>
          <p:nvPr/>
        </p:nvSpPr>
        <p:spPr>
          <a:xfrm>
            <a:off x="594360" y="3172968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EXPERIENCE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10" name="Shape 10"/>
          <p:cNvSpPr txBox="1"/>
          <p:nvPr/>
        </p:nvSpPr>
        <p:spPr>
          <a:xfrm>
            <a:off x="2148840" y="3154680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Senior Product Designer</a:t>
            </a:r>
            <a:r>
              <a:rPr lang="en-US" sz="1000">
                <a:solidFill>
                  <a:schemeClr val="tx2"/>
                </a:solidFill>
              </a:rPr>
              <a:t>  ·  Lumen Health</a:t>
            </a:r>
            <a:endParaRPr lang="en-US"/>
          </a:p>
        </p:txBody>
      </p:sp>
      <p:sp>
        <p:nvSpPr>
          <p:cNvPr id="11" name="Shape 11"/>
          <p:cNvSpPr txBox="1"/>
          <p:nvPr/>
        </p:nvSpPr>
        <p:spPr>
          <a:xfrm>
            <a:off x="5715000" y="3191256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900">
                <a:solidFill>
                  <a:schemeClr val="tx2"/>
                </a:solidFill>
              </a:rPr>
              <a:t>2023 — Present</a:t>
            </a:r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2148840" y="3502152"/>
            <a:ext cx="50292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Led redesign of the patient app; task completion up 32%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Built and maintain a 120-component design system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Mentor three designers; run weekly critique</a:t>
            </a:r>
            <a:endParaRPr lang="en-US" sz="1000"/>
          </a:p>
        </p:txBody>
      </p:sp>
      <p:sp>
        <p:nvSpPr>
          <p:cNvPr id="13" name="Shape 13"/>
          <p:cNvSpPr txBox="1"/>
          <p:nvPr/>
        </p:nvSpPr>
        <p:spPr>
          <a:xfrm>
            <a:off x="2148840" y="4421124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Product Designer</a:t>
            </a:r>
            <a:r>
              <a:rPr lang="en-US" sz="1000">
                <a:solidFill>
                  <a:schemeClr val="tx2"/>
                </a:solidFill>
              </a:rPr>
              <a:t>  ·  Fieldnote Studio</a:t>
            </a:r>
            <a:endParaRPr lang="en-US"/>
          </a:p>
        </p:txBody>
      </p:sp>
      <p:sp>
        <p:nvSpPr>
          <p:cNvPr id="14" name="Shape 14"/>
          <p:cNvSpPr txBox="1"/>
          <p:nvPr/>
        </p:nvSpPr>
        <p:spPr>
          <a:xfrm>
            <a:off x="5715000" y="4457700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900">
                <a:solidFill>
                  <a:schemeClr val="tx2"/>
                </a:solidFill>
              </a:rPr>
              <a:t>2020 — 2023</a:t>
            </a:r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2148840" y="4768596"/>
            <a:ext cx="5029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Shipped booking flows for 40+ small business clients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Introduced usability testing to every project</a:t>
            </a:r>
            <a:endParaRPr lang="en-US" sz="1000"/>
          </a:p>
        </p:txBody>
      </p:sp>
      <p:sp>
        <p:nvSpPr>
          <p:cNvPr id="16" name="Shape 16"/>
          <p:cNvSpPr txBox="1"/>
          <p:nvPr/>
        </p:nvSpPr>
        <p:spPr>
          <a:xfrm>
            <a:off x="2148840" y="5454396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Junior Designer</a:t>
            </a:r>
            <a:r>
              <a:rPr lang="en-US" sz="1000">
                <a:solidFill>
                  <a:schemeClr val="tx2"/>
                </a:solidFill>
              </a:rPr>
              <a:t>  ·  Paper Plane Agency</a:t>
            </a:r>
            <a:endParaRPr lang="en-US"/>
          </a:p>
        </p:txBody>
      </p:sp>
      <p:sp>
        <p:nvSpPr>
          <p:cNvPr id="17" name="Shape 17"/>
          <p:cNvSpPr txBox="1"/>
          <p:nvPr/>
        </p:nvSpPr>
        <p:spPr>
          <a:xfrm>
            <a:off x="5715000" y="549097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900">
                <a:solidFill>
                  <a:schemeClr val="tx2"/>
                </a:solidFill>
              </a:rPr>
              <a:t>2018 — 2020</a:t>
            </a:r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2148840" y="5801868"/>
            <a:ext cx="502920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Designed campaigns, landing pages and print for local brands</a:t>
            </a:r>
            <a:endParaRPr lang="en-US" sz="1000"/>
          </a:p>
        </p:txBody>
      </p:sp>
      <p:cxnSp>
        <p:nvCxnSpPr>
          <p:cNvPr id="19" name="Line 19"/>
          <p:cNvCxnSpPr/>
          <p:nvPr/>
        </p:nvCxnSpPr>
        <p:spPr>
          <a:xfrm>
            <a:off x="594360" y="6254496"/>
            <a:ext cx="6583680" cy="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</a:ln>
        </p:spPr>
      </p:cxnSp>
      <p:sp>
        <p:nvSpPr>
          <p:cNvPr id="20" name="Shape 20"/>
          <p:cNvSpPr txBox="1"/>
          <p:nvPr/>
        </p:nvSpPr>
        <p:spPr>
          <a:xfrm>
            <a:off x="594360" y="645566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EDUCATION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2148840" y="6437376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BFA, Graphic Design</a:t>
            </a:r>
            <a:r>
              <a:rPr lang="en-US" sz="1000">
                <a:solidFill>
                  <a:schemeClr val="tx2"/>
                </a:solidFill>
              </a:rPr>
              <a:t>  ·  State College of Art</a:t>
            </a:r>
            <a:endParaRPr lang="en-US"/>
          </a:p>
        </p:txBody>
      </p:sp>
      <p:sp>
        <p:nvSpPr>
          <p:cNvPr id="22" name="Shape 22"/>
          <p:cNvSpPr txBox="1"/>
          <p:nvPr/>
        </p:nvSpPr>
        <p:spPr>
          <a:xfrm>
            <a:off x="5715000" y="6473952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/>
            <a:r>
              <a:rPr lang="en-US" sz="900">
                <a:solidFill>
                  <a:schemeClr val="tx2"/>
                </a:solidFill>
              </a:rPr>
              <a:t>2014 — 2018</a:t>
            </a:r>
            <a:endParaRPr lang="en-US" sz="900">
              <a:solidFill>
                <a:schemeClr val="tx2"/>
              </a:solidFill>
            </a:endParaRPr>
          </a:p>
        </p:txBody>
      </p:sp>
      <p:sp>
        <p:nvSpPr>
          <p:cNvPr id="23" name="Shape 23"/>
          <p:cNvSpPr txBox="1"/>
          <p:nvPr/>
        </p:nvSpPr>
        <p:spPr>
          <a:xfrm>
            <a:off x="2148840" y="680313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>
                <a:solidFill>
                  <a:schemeClr val="tx2"/>
                </a:solidFill>
              </a:rPr>
              <a:t>Graduated with honors · Senior thesis on wayfinding for public libraries</a:t>
            </a:r>
            <a:endParaRPr lang="en-US" sz="1000">
              <a:solidFill>
                <a:schemeClr val="tx2"/>
              </a:solidFill>
            </a:endParaRPr>
          </a:p>
        </p:txBody>
      </p:sp>
      <p:cxnSp>
        <p:nvCxnSpPr>
          <p:cNvPr id="24" name="Line 24"/>
          <p:cNvCxnSpPr/>
          <p:nvPr/>
        </p:nvCxnSpPr>
        <p:spPr>
          <a:xfrm>
            <a:off x="594360" y="7306056"/>
            <a:ext cx="6583680" cy="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</a:ln>
        </p:spPr>
      </p:cxnSp>
      <p:sp>
        <p:nvSpPr>
          <p:cNvPr id="25" name="Shape 25"/>
          <p:cNvSpPr txBox="1"/>
          <p:nvPr/>
        </p:nvSpPr>
        <p:spPr>
          <a:xfrm>
            <a:off x="594360" y="750722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SKILLS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2148840" y="748893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b="1"/>
              <a:t>Design  </a:t>
            </a:r>
            <a:r>
              <a:rPr lang="en-US" sz="1000">
                <a:solidFill>
                  <a:schemeClr val="tx2"/>
                </a:solidFill>
              </a:rPr>
              <a:t>Interaction design, prototyping, design systems, visual design</a:t>
            </a:r>
            <a:endParaRPr lang="en-US"/>
          </a:p>
        </p:txBody>
      </p:sp>
      <p:sp>
        <p:nvSpPr>
          <p:cNvPr id="27" name="Shape 27"/>
          <p:cNvSpPr txBox="1"/>
          <p:nvPr/>
        </p:nvSpPr>
        <p:spPr>
          <a:xfrm>
            <a:off x="2148840" y="776325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b="1"/>
              <a:t>Research  </a:t>
            </a:r>
            <a:r>
              <a:rPr lang="en-US" sz="1000">
                <a:solidFill>
                  <a:schemeClr val="tx2"/>
                </a:solidFill>
              </a:rPr>
              <a:t>Interviews, usability testing, journey mapping</a:t>
            </a:r>
            <a:endParaRPr lang="en-US"/>
          </a:p>
        </p:txBody>
      </p:sp>
      <p:sp>
        <p:nvSpPr>
          <p:cNvPr id="28" name="Shape 28"/>
          <p:cNvSpPr txBox="1"/>
          <p:nvPr/>
        </p:nvSpPr>
        <p:spPr>
          <a:xfrm>
            <a:off x="2148840" y="803757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b="1"/>
              <a:t>Tools  </a:t>
            </a:r>
            <a:r>
              <a:rPr lang="en-US" sz="1000">
                <a:solidFill>
                  <a:schemeClr val="tx2"/>
                </a:solidFill>
              </a:rPr>
              <a:t>Figma, Framer, HTML &amp; CSS, Google Workspace</a:t>
            </a:r>
            <a:endParaRPr lang="en-US"/>
          </a:p>
        </p:txBody>
      </p:sp>
      <p:cxnSp>
        <p:nvCxnSpPr>
          <p:cNvPr id="29" name="Line 29"/>
          <p:cNvCxnSpPr/>
          <p:nvPr/>
        </p:nvCxnSpPr>
        <p:spPr>
          <a:xfrm>
            <a:off x="594360" y="8494776"/>
            <a:ext cx="6583680" cy="0"/>
          </a:xfrm>
          <a:prstGeom prst="line">
            <a:avLst/>
          </a:prstGeom>
          <a:ln w="6350">
            <a:solidFill>
              <a:schemeClr val="tx1">
                <a:alpha val="30000"/>
              </a:schemeClr>
            </a:solidFill>
          </a:ln>
        </p:spPr>
      </p:cxnSp>
      <p:sp>
        <p:nvSpPr>
          <p:cNvPr id="30" name="Shape 30"/>
          <p:cNvSpPr txBox="1"/>
          <p:nvPr/>
        </p:nvSpPr>
        <p:spPr>
          <a:xfrm>
            <a:off x="594360" y="869594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RECOGNITION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31" name="Shape 31"/>
          <p:cNvSpPr txBox="1"/>
          <p:nvPr/>
        </p:nvSpPr>
        <p:spPr>
          <a:xfrm>
            <a:off x="2148840" y="8677656"/>
            <a:ext cx="5029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000"/>
              <a:t>Speaker, Regional Design Week 2025</a:t>
            </a:r>
            <a:endParaRPr lang="en-US" sz="1000"/>
          </a:p>
          <a:p>
            <a:pPr>
              <a:lnSpc>
                <a:spcPct val="140000"/>
              </a:lnSpc>
            </a:pPr>
            <a:r>
              <a:rPr lang="en-US" sz="1000"/>
              <a:t>Shortlist, Community Health Design Award 2024</a:t>
            </a:r>
            <a:endParaRPr lang="en-US"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Shape 3"/>
          <p:cNvSpPr txBox="1"/>
          <p:nvPr/>
        </p:nvSpPr>
        <p:spPr>
          <a:xfrm>
            <a:off x="502920" y="246888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CONTACT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4" name="Shape 4"/>
          <p:cNvSpPr txBox="1"/>
          <p:nvPr/>
        </p:nvSpPr>
        <p:spPr>
          <a:xfrm>
            <a:off x="502920" y="2743200"/>
            <a:ext cx="160020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950"/>
              <a:t>morgan@email.com</a:t>
            </a:r>
            <a:endParaRPr lang="en-US" sz="950"/>
          </a:p>
          <a:p>
            <a:pPr>
              <a:lnSpc>
                <a:spcPct val="150000"/>
              </a:lnSpc>
            </a:pPr>
            <a:r>
              <a:rPr lang="en-US" sz="950"/>
              <a:t>(555) 012-3456</a:t>
            </a:r>
            <a:endParaRPr lang="en-US" sz="950"/>
          </a:p>
          <a:p>
            <a:pPr>
              <a:lnSpc>
                <a:spcPct val="150000"/>
              </a:lnSpc>
            </a:pPr>
            <a:r>
              <a:rPr lang="en-US" sz="950"/>
              <a:t>portfolio.site/morgan</a:t>
            </a:r>
            <a:endParaRPr lang="en-US" sz="950"/>
          </a:p>
          <a:p>
            <a:pPr>
              <a:lnSpc>
                <a:spcPct val="150000"/>
              </a:lnSpc>
            </a:pPr>
            <a:r>
              <a:rPr lang="en-US" sz="950"/>
              <a:t>Portland, OR</a:t>
            </a:r>
            <a:endParaRPr lang="en-US" sz="950"/>
          </a:p>
        </p:txBody>
      </p:sp>
      <p:sp>
        <p:nvSpPr>
          <p:cNvPr id="5" name="Shape 5"/>
          <p:cNvSpPr txBox="1"/>
          <p:nvPr/>
        </p:nvSpPr>
        <p:spPr>
          <a:xfrm>
            <a:off x="502920" y="402336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SKILLS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6" name="Shape 6"/>
          <p:cNvSpPr txBox="1"/>
          <p:nvPr/>
        </p:nvSpPr>
        <p:spPr>
          <a:xfrm>
            <a:off x="502920" y="4343400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/>
              <a:t>Interaction design</a:t>
            </a:r>
            <a:endParaRPr lang="en-US" sz="950"/>
          </a:p>
        </p:txBody>
      </p:sp>
      <p:sp>
        <p:nvSpPr>
          <p:cNvPr id="7" name="Shape 7"/>
          <p:cNvSpPr/>
          <p:nvPr/>
        </p:nvSpPr>
        <p:spPr>
          <a:xfrm>
            <a:off x="502920" y="4599432"/>
            <a:ext cx="1600200" cy="54864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sp>
        <p:nvSpPr>
          <p:cNvPr id="8" name="Shape 8"/>
          <p:cNvSpPr/>
          <p:nvPr/>
        </p:nvSpPr>
        <p:spPr>
          <a:xfrm>
            <a:off x="502920" y="4599432"/>
            <a:ext cx="1520190" cy="548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9" name="Shape 9"/>
          <p:cNvSpPr txBox="1"/>
          <p:nvPr/>
        </p:nvSpPr>
        <p:spPr>
          <a:xfrm>
            <a:off x="502920" y="4800600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/>
              <a:t>Design systems</a:t>
            </a:r>
            <a:endParaRPr lang="en-US" sz="950"/>
          </a:p>
        </p:txBody>
      </p:sp>
      <p:sp>
        <p:nvSpPr>
          <p:cNvPr id="10" name="Shape 10"/>
          <p:cNvSpPr/>
          <p:nvPr/>
        </p:nvSpPr>
        <p:spPr>
          <a:xfrm>
            <a:off x="502920" y="5056632"/>
            <a:ext cx="1600200" cy="54864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sp>
        <p:nvSpPr>
          <p:cNvPr id="11" name="Shape 11"/>
          <p:cNvSpPr/>
          <p:nvPr/>
        </p:nvSpPr>
        <p:spPr>
          <a:xfrm>
            <a:off x="502920" y="5056632"/>
            <a:ext cx="1440180" cy="548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2" name="Shape 12"/>
          <p:cNvSpPr txBox="1"/>
          <p:nvPr/>
        </p:nvSpPr>
        <p:spPr>
          <a:xfrm>
            <a:off x="502920" y="5257800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/>
              <a:t>Prototyping</a:t>
            </a:r>
            <a:endParaRPr lang="en-US" sz="950"/>
          </a:p>
        </p:txBody>
      </p:sp>
      <p:sp>
        <p:nvSpPr>
          <p:cNvPr id="13" name="Shape 13"/>
          <p:cNvSpPr/>
          <p:nvPr/>
        </p:nvSpPr>
        <p:spPr>
          <a:xfrm>
            <a:off x="502920" y="5513832"/>
            <a:ext cx="1600200" cy="54864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sp>
        <p:nvSpPr>
          <p:cNvPr id="14" name="Shape 14"/>
          <p:cNvSpPr/>
          <p:nvPr/>
        </p:nvSpPr>
        <p:spPr>
          <a:xfrm>
            <a:off x="502920" y="5513832"/>
            <a:ext cx="1360170" cy="548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5" name="Shape 15"/>
          <p:cNvSpPr txBox="1"/>
          <p:nvPr/>
        </p:nvSpPr>
        <p:spPr>
          <a:xfrm>
            <a:off x="502920" y="5715000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/>
              <a:t>User research</a:t>
            </a:r>
            <a:endParaRPr lang="en-US" sz="950"/>
          </a:p>
        </p:txBody>
      </p:sp>
      <p:sp>
        <p:nvSpPr>
          <p:cNvPr id="16" name="Shape 16"/>
          <p:cNvSpPr/>
          <p:nvPr/>
        </p:nvSpPr>
        <p:spPr>
          <a:xfrm>
            <a:off x="502920" y="5971032"/>
            <a:ext cx="1600200" cy="54864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sp>
        <p:nvSpPr>
          <p:cNvPr id="17" name="Shape 17"/>
          <p:cNvSpPr/>
          <p:nvPr/>
        </p:nvSpPr>
        <p:spPr>
          <a:xfrm>
            <a:off x="502920" y="5971032"/>
            <a:ext cx="1200150" cy="548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8" name="Shape 18"/>
          <p:cNvSpPr txBox="1"/>
          <p:nvPr/>
        </p:nvSpPr>
        <p:spPr>
          <a:xfrm>
            <a:off x="502920" y="6172200"/>
            <a:ext cx="16002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/>
              <a:t>HTML &amp; CSS</a:t>
            </a:r>
            <a:endParaRPr lang="en-US" sz="950"/>
          </a:p>
        </p:txBody>
      </p:sp>
      <p:sp>
        <p:nvSpPr>
          <p:cNvPr id="19" name="Shape 19"/>
          <p:cNvSpPr/>
          <p:nvPr/>
        </p:nvSpPr>
        <p:spPr>
          <a:xfrm>
            <a:off x="502920" y="6428232"/>
            <a:ext cx="1600200" cy="54864"/>
          </a:xfrm>
          <a:prstGeom prst="roundRect">
            <a:avLst>
              <a:gd name="adj" fmla="val 50000"/>
            </a:avLst>
          </a:prstGeom>
          <a:solidFill>
            <a:schemeClr val="tx1">
              <a:alpha val="12000"/>
            </a:schemeClr>
          </a:solidFill>
          <a:ln>
            <a:noFill/>
          </a:ln>
        </p:spPr>
      </p:sp>
      <p:sp>
        <p:nvSpPr>
          <p:cNvPr id="20" name="Shape 20"/>
          <p:cNvSpPr/>
          <p:nvPr/>
        </p:nvSpPr>
        <p:spPr>
          <a:xfrm>
            <a:off x="502920" y="6428232"/>
            <a:ext cx="960120" cy="5486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21" name="Shape 21"/>
          <p:cNvSpPr txBox="1"/>
          <p:nvPr/>
        </p:nvSpPr>
        <p:spPr>
          <a:xfrm>
            <a:off x="502920" y="676656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LANGUAGES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502920" y="7040880"/>
            <a:ext cx="16002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950" b="1"/>
              <a:t>English  </a:t>
            </a:r>
            <a:r>
              <a:rPr lang="en-US" sz="950">
                <a:solidFill>
                  <a:schemeClr val="tx2"/>
                </a:solidFill>
              </a:rPr>
              <a:t>native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950" b="1"/>
              <a:t>Spanish  </a:t>
            </a:r>
            <a:r>
              <a:rPr lang="en-US" sz="950">
                <a:solidFill>
                  <a:schemeClr val="tx2"/>
                </a:solidFill>
              </a:rPr>
              <a:t>professional</a:t>
            </a:r>
            <a:endParaRPr lang="en-US"/>
          </a:p>
        </p:txBody>
      </p:sp>
      <p:sp>
        <p:nvSpPr>
          <p:cNvPr id="23" name="Shape 23"/>
          <p:cNvSpPr txBox="1"/>
          <p:nvPr/>
        </p:nvSpPr>
        <p:spPr>
          <a:xfrm>
            <a:off x="502920" y="781812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INTERESTS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502920" y="8092440"/>
            <a:ext cx="160020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5000"/>
              </a:lnSpc>
            </a:pPr>
            <a:r>
              <a:rPr lang="en-US" sz="950"/>
              <a:t>Letterpress, trail running, community gardens</a:t>
            </a:r>
            <a:endParaRPr lang="en-US" sz="950"/>
          </a:p>
        </p:txBody>
      </p:sp>
      <p:sp>
        <p:nvSpPr>
          <p:cNvPr id="25" name="Shape 25"/>
          <p:cNvSpPr txBox="1"/>
          <p:nvPr/>
        </p:nvSpPr>
        <p:spPr>
          <a:xfrm>
            <a:off x="3063240" y="548640"/>
            <a:ext cx="4160520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85000"/>
              </a:lnSpc>
            </a:pPr>
            <a:r>
              <a:rPr lang="en-US" sz="5400">
                <a:latin typeface="+mj-lt"/>
              </a:rPr>
              <a:t>Morgan</a:t>
            </a:r>
            <a:endParaRPr lang="en-US" sz="5400">
              <a:latin typeface="+mj-lt"/>
            </a:endParaRPr>
          </a:p>
          <a:p>
            <a:pPr>
              <a:lnSpc>
                <a:spcPct val="85000"/>
              </a:lnSpc>
            </a:pPr>
            <a:r>
              <a:rPr lang="en-US" sz="5400" i="1">
                <a:latin typeface="+mj-lt"/>
              </a:rPr>
              <a:t>Ellis</a:t>
            </a:r>
            <a:endParaRPr lang="en-US" sz="5400">
              <a:latin typeface="+mj-lt"/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3063240" y="1874520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000" spc="300">
                <a:solidFill>
                  <a:schemeClr val="accent1"/>
                </a:solidFill>
              </a:rPr>
              <a:t>PRODUCT DESIGNER</a:t>
            </a:r>
            <a:endParaRPr lang="en-US" sz="1000">
              <a:solidFill>
                <a:schemeClr val="accent1"/>
              </a:solidFill>
            </a:endParaRPr>
          </a:p>
        </p:txBody>
      </p:sp>
      <p:sp>
        <p:nvSpPr>
          <p:cNvPr id="27" name="Shape 27"/>
          <p:cNvSpPr txBox="1"/>
          <p:nvPr/>
        </p:nvSpPr>
        <p:spPr>
          <a:xfrm>
            <a:off x="3063240" y="2286000"/>
            <a:ext cx="416052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chemeClr val="tx2"/>
                </a:solidFill>
              </a:rPr>
              <a:t>Designer with eight years of experience turning messy problems into calm, useful products. I care about clear writing, accessible interfaces and teams that ship.</a:t>
            </a:r>
            <a:endParaRPr lang="en-US" sz="1050">
              <a:solidFill>
                <a:schemeClr val="tx2"/>
              </a:solidFill>
            </a:endParaRPr>
          </a:p>
        </p:txBody>
      </p:sp>
      <p:cxnSp>
        <p:nvCxnSpPr>
          <p:cNvPr id="28" name="Line 28"/>
          <p:cNvCxnSpPr/>
          <p:nvPr/>
        </p:nvCxnSpPr>
        <p:spPr>
          <a:xfrm>
            <a:off x="3063240" y="3337560"/>
            <a:ext cx="416052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29" name="Shape 29"/>
          <p:cNvSpPr txBox="1"/>
          <p:nvPr/>
        </p:nvSpPr>
        <p:spPr>
          <a:xfrm>
            <a:off x="3063240" y="3502152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EXPERIENCE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3063240" y="3840480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Senior Product Designer</a:t>
            </a:r>
            <a:endParaRPr lang="en-US" sz="1500">
              <a:latin typeface="+mj-lt"/>
            </a:endParaRPr>
          </a:p>
        </p:txBody>
      </p:sp>
      <p:sp>
        <p:nvSpPr>
          <p:cNvPr id="31" name="Shape 31"/>
          <p:cNvSpPr txBox="1"/>
          <p:nvPr/>
        </p:nvSpPr>
        <p:spPr>
          <a:xfrm>
            <a:off x="3063240" y="4160520"/>
            <a:ext cx="41605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 b="1"/>
              <a:t>Lumen Health</a:t>
            </a:r>
            <a:r>
              <a:rPr lang="en-US" sz="950">
                <a:solidFill>
                  <a:schemeClr val="tx2"/>
                </a:solidFill>
              </a:rPr>
              <a:t>   2023 — Present</a:t>
            </a:r>
            <a:endParaRPr lang="en-US"/>
          </a:p>
        </p:txBody>
      </p:sp>
      <p:sp>
        <p:nvSpPr>
          <p:cNvPr id="32" name="Shape 32"/>
          <p:cNvSpPr txBox="1"/>
          <p:nvPr/>
        </p:nvSpPr>
        <p:spPr>
          <a:xfrm>
            <a:off x="3063240" y="4462272"/>
            <a:ext cx="416052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Led redesign of the patient app; task completion up 32%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Built and maintain a 120-component design system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Mentor three designers; run weekly critique</a:t>
            </a:r>
            <a:endParaRPr lang="en-US" sz="1000"/>
          </a:p>
        </p:txBody>
      </p:sp>
      <p:sp>
        <p:nvSpPr>
          <p:cNvPr id="33" name="Shape 33"/>
          <p:cNvSpPr txBox="1"/>
          <p:nvPr/>
        </p:nvSpPr>
        <p:spPr>
          <a:xfrm>
            <a:off x="3063240" y="5454396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Product Designer</a:t>
            </a:r>
            <a:endParaRPr lang="en-US" sz="1500">
              <a:latin typeface="+mj-lt"/>
            </a:endParaRPr>
          </a:p>
        </p:txBody>
      </p:sp>
      <p:sp>
        <p:nvSpPr>
          <p:cNvPr id="34" name="Shape 34"/>
          <p:cNvSpPr txBox="1"/>
          <p:nvPr/>
        </p:nvSpPr>
        <p:spPr>
          <a:xfrm>
            <a:off x="3063240" y="5774436"/>
            <a:ext cx="41605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 b="1"/>
              <a:t>Fieldnote Studio</a:t>
            </a:r>
            <a:r>
              <a:rPr lang="en-US" sz="950">
                <a:solidFill>
                  <a:schemeClr val="tx2"/>
                </a:solidFill>
              </a:rPr>
              <a:t>   2020 — 2023</a:t>
            </a:r>
            <a:endParaRPr lang="en-US"/>
          </a:p>
        </p:txBody>
      </p:sp>
      <p:sp>
        <p:nvSpPr>
          <p:cNvPr id="35" name="Shape 35"/>
          <p:cNvSpPr txBox="1"/>
          <p:nvPr/>
        </p:nvSpPr>
        <p:spPr>
          <a:xfrm>
            <a:off x="3063240" y="6076188"/>
            <a:ext cx="416052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Shipped booking flows for 40+ small business clients</a:t>
            </a:r>
            <a:endParaRPr lang="en-US" sz="1000"/>
          </a:p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Introduced usability testing to every project</a:t>
            </a:r>
            <a:endParaRPr lang="en-US" sz="1000"/>
          </a:p>
        </p:txBody>
      </p:sp>
      <p:sp>
        <p:nvSpPr>
          <p:cNvPr id="36" name="Shape 36"/>
          <p:cNvSpPr txBox="1"/>
          <p:nvPr/>
        </p:nvSpPr>
        <p:spPr>
          <a:xfrm>
            <a:off x="3063240" y="6835140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Junior Designer</a:t>
            </a:r>
            <a:endParaRPr lang="en-US" sz="1500">
              <a:latin typeface="+mj-lt"/>
            </a:endParaRPr>
          </a:p>
        </p:txBody>
      </p:sp>
      <p:sp>
        <p:nvSpPr>
          <p:cNvPr id="37" name="Shape 37"/>
          <p:cNvSpPr txBox="1"/>
          <p:nvPr/>
        </p:nvSpPr>
        <p:spPr>
          <a:xfrm>
            <a:off x="3063240" y="7155180"/>
            <a:ext cx="41605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 b="1"/>
              <a:t>Paper Plane Agency</a:t>
            </a:r>
            <a:r>
              <a:rPr lang="en-US" sz="950">
                <a:solidFill>
                  <a:schemeClr val="tx2"/>
                </a:solidFill>
              </a:rPr>
              <a:t>   2018 — 2020</a:t>
            </a:r>
            <a:endParaRPr lang="en-US"/>
          </a:p>
        </p:txBody>
      </p:sp>
      <p:sp>
        <p:nvSpPr>
          <p:cNvPr id="38" name="Shape 38"/>
          <p:cNvSpPr txBox="1"/>
          <p:nvPr/>
        </p:nvSpPr>
        <p:spPr>
          <a:xfrm>
            <a:off x="3063240" y="7456932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01168" indent="-201168">
              <a:lnSpc>
                <a:spcPct val="130000"/>
              </a:lnSpc>
              <a:buClr>
                <a:schemeClr val="accent1"/>
              </a:buClr>
              <a:buFont typeface="Arial"/>
              <a:buChar char="—"/>
            </a:pPr>
            <a:r>
              <a:rPr lang="en-US" sz="1000"/>
              <a:t>Designed campaigns, landing pages and print for local brands</a:t>
            </a:r>
            <a:endParaRPr lang="en-US" sz="1000"/>
          </a:p>
        </p:txBody>
      </p:sp>
      <p:cxnSp>
        <p:nvCxnSpPr>
          <p:cNvPr id="39" name="Line 39"/>
          <p:cNvCxnSpPr/>
          <p:nvPr/>
        </p:nvCxnSpPr>
        <p:spPr>
          <a:xfrm>
            <a:off x="3063240" y="7982712"/>
            <a:ext cx="4160520" cy="0"/>
          </a:xfrm>
          <a:prstGeom prst="line">
            <a:avLst/>
          </a:prstGeom>
          <a:ln w="9525">
            <a:solidFill>
              <a:schemeClr val="tx1"/>
            </a:solidFill>
          </a:ln>
        </p:spPr>
      </p:cxnSp>
      <p:sp>
        <p:nvSpPr>
          <p:cNvPr id="40" name="Shape 40"/>
          <p:cNvSpPr txBox="1"/>
          <p:nvPr/>
        </p:nvSpPr>
        <p:spPr>
          <a:xfrm>
            <a:off x="3063240" y="8147304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850" b="1" spc="220">
                <a:solidFill>
                  <a:schemeClr val="accent1"/>
                </a:solidFill>
              </a:rPr>
              <a:t>EDUCATION</a:t>
            </a:r>
            <a:endParaRPr lang="en-US" sz="850">
              <a:solidFill>
                <a:schemeClr val="accent1"/>
              </a:solidFill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3063240" y="8485632"/>
            <a:ext cx="416052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500">
                <a:latin typeface="+mj-lt"/>
              </a:rPr>
              <a:t>BFA, Graphic Design</a:t>
            </a:r>
            <a:endParaRPr lang="en-US" sz="1500">
              <a:latin typeface="+mj-lt"/>
            </a:endParaRPr>
          </a:p>
        </p:txBody>
      </p:sp>
      <p:sp>
        <p:nvSpPr>
          <p:cNvPr id="42" name="Shape 42"/>
          <p:cNvSpPr txBox="1"/>
          <p:nvPr/>
        </p:nvSpPr>
        <p:spPr>
          <a:xfrm>
            <a:off x="3063240" y="8805672"/>
            <a:ext cx="41605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950" b="1"/>
              <a:t>State College of Art</a:t>
            </a:r>
            <a:r>
              <a:rPr lang="en-US" sz="950">
                <a:solidFill>
                  <a:schemeClr val="tx2"/>
                </a:solidFill>
              </a:rPr>
              <a:t>   2014 — 2018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sume">
  <a:themeElements>
    <a:clrScheme name="Resume">
      <a:dk1>
        <a:srgbClr val="1C1B19"/>
      </a:dk1>
      <a:lt1>
        <a:srgbClr val="FBF8F2"/>
      </a:lt1>
      <a:dk2>
        <a:srgbClr val="6E685D"/>
      </a:dk2>
      <a:lt2>
        <a:srgbClr val="EDE5D6"/>
      </a:lt2>
      <a:accent1>
        <a:srgbClr val="B4472C"/>
      </a:accent1>
      <a:accent2>
        <a:srgbClr val="2F3C34"/>
      </a:accent2>
      <a:accent3>
        <a:srgbClr val="D3C3A3"/>
      </a:accent3>
      <a:accent4>
        <a:srgbClr val="8E7A5B"/>
      </a:accent4>
      <a:accent5>
        <a:srgbClr val="7D8B7F"/>
      </a:accent5>
      <a:accent6>
        <a:srgbClr val="E0D3B8"/>
      </a:accent6>
      <a:hlink>
        <a:srgbClr val="B4472C"/>
      </a:hlink>
      <a:folHlink>
        <a:srgbClr val="8E7A5B"/>
      </a:folHlink>
    </a:clrScheme>
    <a:fontScheme name="Resume">
      <a:majorFont>
        <a:latin typeface="Instrument Serif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Resume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