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eco"/>
          <p:cNvSpPr/>
          <p:nvPr userDrawn="1"/>
        </p:nvSpPr>
        <p:spPr>
          <a:xfrm>
            <a:off x="640080" y="5074920"/>
            <a:ext cx="1737360" cy="20116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3" name="Deco"/>
          <p:cNvSpPr/>
          <p:nvPr userDrawn="1"/>
        </p:nvSpPr>
        <p:spPr>
          <a:xfrm>
            <a:off x="2468880" y="5074920"/>
            <a:ext cx="1737360" cy="20116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4" name="Deco"/>
          <p:cNvSpPr/>
          <p:nvPr userDrawn="1"/>
        </p:nvSpPr>
        <p:spPr>
          <a:xfrm>
            <a:off x="4297680" y="5074920"/>
            <a:ext cx="1737360" cy="201168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Deco"/>
          <p:cNvSpPr/>
          <p:nvPr userDrawn="1"/>
        </p:nvSpPr>
        <p:spPr>
          <a:xfrm>
            <a:off x="6126480" y="5074920"/>
            <a:ext cx="1737360" cy="20116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</p:sp>
      <p:sp>
        <p:nvSpPr>
          <p:cNvPr id="6" name="Deco"/>
          <p:cNvSpPr/>
          <p:nvPr userDrawn="1"/>
        </p:nvSpPr>
        <p:spPr>
          <a:xfrm>
            <a:off x="7955280" y="5074920"/>
            <a:ext cx="1737360" cy="201168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</p:sp>
      <p:sp>
        <p:nvSpPr>
          <p:cNvPr id="7" name="Deco"/>
          <p:cNvSpPr/>
          <p:nvPr userDrawn="1"/>
        </p:nvSpPr>
        <p:spPr>
          <a:xfrm>
            <a:off x="9784080" y="5074920"/>
            <a:ext cx="1737360" cy="20116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</p:sp>
      <p:sp>
        <p:nvSpPr>
          <p:cNvPr id="8" name="Deco"/>
          <p:cNvSpPr/>
          <p:nvPr userDrawn="1"/>
        </p:nvSpPr>
        <p:spPr>
          <a:xfrm>
            <a:off x="1325880" y="4946904"/>
            <a:ext cx="457200" cy="4572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</a:ln>
        </p:spPr>
      </p:sp>
      <p:sp>
        <p:nvSpPr>
          <p:cNvPr id="9" name="Deco"/>
          <p:cNvSpPr/>
          <p:nvPr userDrawn="1"/>
        </p:nvSpPr>
        <p:spPr>
          <a:xfrm>
            <a:off x="3154680" y="4946904"/>
            <a:ext cx="457200" cy="4572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2"/>
            </a:solidFill>
          </a:ln>
        </p:spPr>
      </p:sp>
      <p:sp>
        <p:nvSpPr>
          <p:cNvPr id="10" name="Deco"/>
          <p:cNvSpPr/>
          <p:nvPr userDrawn="1"/>
        </p:nvSpPr>
        <p:spPr>
          <a:xfrm>
            <a:off x="4983480" y="4946904"/>
            <a:ext cx="457200" cy="4572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3"/>
            </a:solidFill>
          </a:ln>
        </p:spPr>
      </p:sp>
      <p:sp>
        <p:nvSpPr>
          <p:cNvPr id="11" name="Deco"/>
          <p:cNvSpPr/>
          <p:nvPr userDrawn="1"/>
        </p:nvSpPr>
        <p:spPr>
          <a:xfrm>
            <a:off x="6812280" y="4946904"/>
            <a:ext cx="457200" cy="4572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4"/>
            </a:solidFill>
          </a:ln>
        </p:spPr>
      </p:sp>
      <p:sp>
        <p:nvSpPr>
          <p:cNvPr id="12" name="Deco"/>
          <p:cNvSpPr/>
          <p:nvPr userDrawn="1"/>
        </p:nvSpPr>
        <p:spPr>
          <a:xfrm>
            <a:off x="8641080" y="4946904"/>
            <a:ext cx="457200" cy="4572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5"/>
            </a:solidFill>
          </a:ln>
        </p:spPr>
      </p:sp>
      <p:sp>
        <p:nvSpPr>
          <p:cNvPr id="13" name="Deco"/>
          <p:cNvSpPr/>
          <p:nvPr userDrawn="1"/>
        </p:nvSpPr>
        <p:spPr>
          <a:xfrm>
            <a:off x="10469880" y="4946904"/>
            <a:ext cx="457200" cy="4572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6"/>
            </a:solidFill>
          </a:ln>
        </p:spPr>
      </p:sp>
      <p:sp>
        <p:nvSpPr>
          <p:cNvPr id="14" name="Deco"/>
          <p:cNvSpPr/>
          <p:nvPr userDrawn="1"/>
        </p:nvSpPr>
        <p:spPr>
          <a:xfrm>
            <a:off x="7589520" y="1097280"/>
            <a:ext cx="1463040" cy="365760"/>
          </a:xfrm>
          <a:prstGeom prst="roundRect">
            <a:avLst>
              <a:gd name="adj" fmla="val 50000"/>
            </a:avLst>
          </a:prstGeom>
          <a:solidFill>
            <a:schemeClr val="accent1">
              <a:alpha val="90000"/>
            </a:schemeClr>
          </a:solidFill>
          <a:ln>
            <a:noFill/>
          </a:ln>
        </p:spPr>
      </p:sp>
      <p:sp>
        <p:nvSpPr>
          <p:cNvPr id="15" name="Deco"/>
          <p:cNvSpPr/>
          <p:nvPr userDrawn="1"/>
        </p:nvSpPr>
        <p:spPr>
          <a:xfrm>
            <a:off x="8503920" y="1664208"/>
            <a:ext cx="2011680" cy="365760"/>
          </a:xfrm>
          <a:prstGeom prst="roundRect">
            <a:avLst>
              <a:gd name="adj" fmla="val 50000"/>
            </a:avLst>
          </a:prstGeom>
          <a:solidFill>
            <a:schemeClr val="accent2">
              <a:alpha val="90000"/>
            </a:schemeClr>
          </a:solidFill>
          <a:ln>
            <a:noFill/>
          </a:ln>
        </p:spPr>
      </p:sp>
      <p:sp>
        <p:nvSpPr>
          <p:cNvPr id="16" name="Deco"/>
          <p:cNvSpPr/>
          <p:nvPr userDrawn="1"/>
        </p:nvSpPr>
        <p:spPr>
          <a:xfrm>
            <a:off x="9784080" y="2231136"/>
            <a:ext cx="1371600" cy="365760"/>
          </a:xfrm>
          <a:prstGeom prst="roundRect">
            <a:avLst>
              <a:gd name="adj" fmla="val 50000"/>
            </a:avLst>
          </a:prstGeom>
          <a:solidFill>
            <a:schemeClr val="accent3">
              <a:alpha val="90000"/>
            </a:schemeClr>
          </a:solidFill>
          <a:ln>
            <a:noFill/>
          </a:ln>
        </p:spPr>
      </p:sp>
      <p:sp>
        <p:nvSpPr>
          <p:cNvPr id="17" name="Deco"/>
          <p:cNvSpPr/>
          <p:nvPr userDrawn="1"/>
        </p:nvSpPr>
        <p:spPr>
          <a:xfrm>
            <a:off x="8138160" y="2798064"/>
            <a:ext cx="2377440" cy="365760"/>
          </a:xfrm>
          <a:prstGeom prst="roundRect">
            <a:avLst>
              <a:gd name="adj" fmla="val 50000"/>
            </a:avLst>
          </a:prstGeom>
          <a:solidFill>
            <a:schemeClr val="accent4">
              <a:alpha val="90000"/>
            </a:schemeClr>
          </a:solidFill>
          <a:ln>
            <a:noFill/>
          </a:ln>
        </p:spPr>
      </p:sp>
      <p:sp>
        <p:nvSpPr>
          <p:cNvPr id="18" name="Deco"/>
          <p:cNvSpPr/>
          <p:nvPr userDrawn="1"/>
        </p:nvSpPr>
        <p:spPr>
          <a:xfrm>
            <a:off x="10241280" y="3364992"/>
            <a:ext cx="1280160" cy="365760"/>
          </a:xfrm>
          <a:prstGeom prst="roundRect">
            <a:avLst>
              <a:gd name="adj" fmla="val 50000"/>
            </a:avLst>
          </a:prstGeom>
          <a:solidFill>
            <a:schemeClr val="accent5">
              <a:alpha val="90000"/>
            </a:schemeClr>
          </a:solidFill>
          <a:ln>
            <a:noFill/>
          </a:ln>
        </p:spPr>
      </p:sp>
      <p:cxnSp>
        <p:nvCxnSpPr>
          <p:cNvPr id="19" name="Line 19"/>
          <p:cNvCxnSpPr/>
          <p:nvPr userDrawn="1"/>
        </p:nvCxnSpPr>
        <p:spPr>
          <a:xfrm>
            <a:off x="7589520" y="914400"/>
            <a:ext cx="0" cy="3108960"/>
          </a:xfrm>
          <a:prstGeom prst="line">
            <a:avLst/>
          </a:prstGeom>
          <a:ln w="9525">
            <a:solidFill>
              <a:schemeClr val="tx1">
                <a:alpha val="12000"/>
              </a:schemeClr>
            </a:solidFill>
            <a:prstDash val="dash"/>
          </a:ln>
        </p:spPr>
      </p:cxnSp>
      <p:cxnSp>
        <p:nvCxnSpPr>
          <p:cNvPr id="20" name="Line 20"/>
          <p:cNvCxnSpPr/>
          <p:nvPr userDrawn="1"/>
        </p:nvCxnSpPr>
        <p:spPr>
          <a:xfrm>
            <a:off x="8595360" y="914400"/>
            <a:ext cx="0" cy="3108960"/>
          </a:xfrm>
          <a:prstGeom prst="line">
            <a:avLst/>
          </a:prstGeom>
          <a:ln w="9525">
            <a:solidFill>
              <a:schemeClr val="tx1">
                <a:alpha val="12000"/>
              </a:schemeClr>
            </a:solidFill>
            <a:prstDash val="dash"/>
          </a:ln>
        </p:spPr>
      </p:cxnSp>
      <p:cxnSp>
        <p:nvCxnSpPr>
          <p:cNvPr id="21" name="Line 21"/>
          <p:cNvCxnSpPr/>
          <p:nvPr userDrawn="1"/>
        </p:nvCxnSpPr>
        <p:spPr>
          <a:xfrm>
            <a:off x="9601200" y="914400"/>
            <a:ext cx="0" cy="3108960"/>
          </a:xfrm>
          <a:prstGeom prst="line">
            <a:avLst/>
          </a:prstGeom>
          <a:ln w="9525">
            <a:solidFill>
              <a:schemeClr val="tx1">
                <a:alpha val="12000"/>
              </a:schemeClr>
            </a:solidFill>
            <a:prstDash val="dash"/>
          </a:ln>
        </p:spPr>
      </p:cxnSp>
      <p:cxnSp>
        <p:nvCxnSpPr>
          <p:cNvPr id="22" name="Line 22"/>
          <p:cNvCxnSpPr/>
          <p:nvPr userDrawn="1"/>
        </p:nvCxnSpPr>
        <p:spPr>
          <a:xfrm>
            <a:off x="10607040" y="914400"/>
            <a:ext cx="0" cy="3108960"/>
          </a:xfrm>
          <a:prstGeom prst="line">
            <a:avLst/>
          </a:prstGeom>
          <a:ln w="9525">
            <a:solidFill>
              <a:schemeClr val="tx1">
                <a:alpha val="12000"/>
              </a:schemeClr>
            </a:solidFill>
            <a:prstDash val="dash"/>
          </a:ln>
        </p:spPr>
      </p:cxnSp>
      <p:cxnSp>
        <p:nvCxnSpPr>
          <p:cNvPr id="23" name="Line 23"/>
          <p:cNvCxnSpPr/>
          <p:nvPr userDrawn="1"/>
        </p:nvCxnSpPr>
        <p:spPr>
          <a:xfrm>
            <a:off x="11612880" y="914400"/>
            <a:ext cx="0" cy="3108960"/>
          </a:xfrm>
          <a:prstGeom prst="line">
            <a:avLst/>
          </a:prstGeom>
          <a:ln w="9525">
            <a:solidFill>
              <a:schemeClr val="tx1">
                <a:alpha val="12000"/>
              </a:schemeClr>
            </a:solidFill>
            <a:prstDash val="dash"/>
          </a:ln>
        </p:spPr>
      </p:cxnSp>
      <p:sp>
        <p:nvSpPr>
          <p:cNvPr id="24" name="Body Placeholder 24"/>
          <p:cNvSpPr>
            <a:spLocks noGrp="1"/>
          </p:cNvSpPr>
          <p:nvPr>
            <p:ph type="body" idx="13"/>
          </p:nvPr>
        </p:nvSpPr>
        <p:spPr>
          <a:xfrm>
            <a:off x="640080" y="1005840"/>
            <a:ext cx="5486400" cy="36576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300" b="1" i="0" spc="2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LABEL</a:t>
            </a:r>
          </a:p>
        </p:txBody>
      </p:sp>
      <p:sp>
        <p:nvSpPr>
          <p:cNvPr id="25" name="Ctrtitle Placeholder 25"/>
          <p:cNvSpPr>
            <a:spLocks noGrp="1"/>
          </p:cNvSpPr>
          <p:nvPr>
            <p:ph type="ctrTitle"/>
          </p:nvPr>
        </p:nvSpPr>
        <p:spPr>
          <a:xfrm>
            <a:off x="640080" y="1371600"/>
            <a:ext cx="6583680" cy="219456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lang="en-US" sz="7200" b="1" i="0" spc="-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26" name="Subtitle Placeholder 26"/>
          <p:cNvSpPr>
            <a:spLocks noGrp="1"/>
          </p:cNvSpPr>
          <p:nvPr>
            <p:ph type="subTitle" idx="1"/>
          </p:nvPr>
        </p:nvSpPr>
        <p:spPr>
          <a:xfrm>
            <a:off x="640080" y="3611880"/>
            <a:ext cx="6217920" cy="91440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en-US" sz="18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Subtitle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Placeholder 2"/>
          <p:cNvSpPr>
            <a:spLocks noGrp="1"/>
          </p:cNvSpPr>
          <p:nvPr>
            <p:ph type="body" idx="12"/>
          </p:nvPr>
        </p:nvSpPr>
        <p:spPr>
          <a:xfrm>
            <a:off x="640080" y="502920"/>
            <a:ext cx="5486400" cy="32004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100" b="1" i="0" spc="2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LABEL</a:t>
            </a:r>
          </a:p>
        </p:txBody>
      </p:sp>
      <p:sp>
        <p:nvSpPr>
          <p:cNvPr id="3" name="Title Placeholder 3"/>
          <p:cNvSpPr>
            <a:spLocks noGrp="1"/>
          </p:cNvSpPr>
          <p:nvPr>
            <p:ph type="title"/>
          </p:nvPr>
        </p:nvSpPr>
        <p:spPr>
          <a:xfrm>
            <a:off x="640080" y="804672"/>
            <a:ext cx="10058400" cy="82296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3400" b="1" i="0" spc="-1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4" name="Sldnum Placeholder 4"/>
          <p:cNvSpPr>
            <a:spLocks noGrp="1"/>
          </p:cNvSpPr>
          <p:nvPr>
            <p:ph type="sldNum" sz="quarter" idx="4"/>
          </p:nvPr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" name="Ftr Placeholder 5"/>
          <p:cNvSpPr>
            <a:spLocks noGrp="1"/>
          </p:cNvSpPr>
          <p:nvPr>
            <p:ph type="ftr" sz="quarter" idx="3"/>
          </p:nvPr>
        </p:nvSpPr>
        <p:spPr>
          <a:xfrm>
            <a:off x="640080" y="6355080"/>
            <a:ext cx="45720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s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Placeholder 2"/>
          <p:cNvSpPr>
            <a:spLocks noGrp="1"/>
          </p:cNvSpPr>
          <p:nvPr>
            <p:ph type="body" idx="12"/>
          </p:nvPr>
        </p:nvSpPr>
        <p:spPr>
          <a:xfrm>
            <a:off x="640080" y="502920"/>
            <a:ext cx="5486400" cy="32004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100" b="1" i="0" spc="2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LABEL</a:t>
            </a:r>
          </a:p>
        </p:txBody>
      </p:sp>
      <p:sp>
        <p:nvSpPr>
          <p:cNvPr id="3" name="Title Placeholder 3"/>
          <p:cNvSpPr>
            <a:spLocks noGrp="1"/>
          </p:cNvSpPr>
          <p:nvPr>
            <p:ph type="title"/>
          </p:nvPr>
        </p:nvSpPr>
        <p:spPr>
          <a:xfrm>
            <a:off x="640080" y="804672"/>
            <a:ext cx="10058400" cy="82296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3400" b="1" i="0" spc="-1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4" name="Image Block"/>
          <p:cNvSpPr/>
          <p:nvPr userDrawn="1"/>
        </p:nvSpPr>
        <p:spPr>
          <a:xfrm>
            <a:off x="640080" y="1783080"/>
            <a:ext cx="3423818" cy="2011680"/>
          </a:xfrm>
          <a:prstGeom prst="roundRect">
            <a:avLst>
              <a:gd name="adj" fmla="val 7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5" name="Image Icon"/>
          <p:cNvSpPr/>
          <p:nvPr userDrawn="1"/>
        </p:nvSpPr>
        <p:spPr>
          <a:xfrm>
            <a:off x="2152431" y="2730984"/>
            <a:ext cx="289682" cy="199559"/>
          </a:xfrm>
          <a:prstGeom prst="triangle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</p:sp>
      <p:sp>
        <p:nvSpPr>
          <p:cNvPr id="6" name="Image Icon"/>
          <p:cNvSpPr/>
          <p:nvPr userDrawn="1"/>
        </p:nvSpPr>
        <p:spPr>
          <a:xfrm>
            <a:off x="2335896" y="2782483"/>
            <a:ext cx="225308" cy="141622"/>
          </a:xfrm>
          <a:prstGeom prst="triangle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</p:sp>
      <p:sp>
        <p:nvSpPr>
          <p:cNvPr id="7" name="Image Icon"/>
          <p:cNvSpPr/>
          <p:nvPr userDrawn="1"/>
        </p:nvSpPr>
        <p:spPr>
          <a:xfrm>
            <a:off x="2409926" y="2627986"/>
            <a:ext cx="83686" cy="83686"/>
          </a:xfrm>
          <a:prstGeom prst="ellipse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</p:sp>
      <p:sp>
        <p:nvSpPr>
          <p:cNvPr id="8" name="Image Block"/>
          <p:cNvSpPr/>
          <p:nvPr userDrawn="1"/>
        </p:nvSpPr>
        <p:spPr>
          <a:xfrm>
            <a:off x="4383938" y="1783080"/>
            <a:ext cx="3423818" cy="2011680"/>
          </a:xfrm>
          <a:prstGeom prst="roundRect">
            <a:avLst>
              <a:gd name="adj" fmla="val 7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9" name="Image Icon"/>
          <p:cNvSpPr/>
          <p:nvPr userDrawn="1"/>
        </p:nvSpPr>
        <p:spPr>
          <a:xfrm>
            <a:off x="5896289" y="2730984"/>
            <a:ext cx="289682" cy="199559"/>
          </a:xfrm>
          <a:prstGeom prst="triangle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</p:sp>
      <p:sp>
        <p:nvSpPr>
          <p:cNvPr id="10" name="Image Icon"/>
          <p:cNvSpPr/>
          <p:nvPr userDrawn="1"/>
        </p:nvSpPr>
        <p:spPr>
          <a:xfrm>
            <a:off x="6079754" y="2782483"/>
            <a:ext cx="225308" cy="141622"/>
          </a:xfrm>
          <a:prstGeom prst="triangle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</p:sp>
      <p:sp>
        <p:nvSpPr>
          <p:cNvPr id="11" name="Image Icon"/>
          <p:cNvSpPr/>
          <p:nvPr userDrawn="1"/>
        </p:nvSpPr>
        <p:spPr>
          <a:xfrm>
            <a:off x="6153784" y="2627986"/>
            <a:ext cx="83686" cy="83686"/>
          </a:xfrm>
          <a:prstGeom prst="ellipse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</p:sp>
      <p:sp>
        <p:nvSpPr>
          <p:cNvPr id="12" name="Image Block"/>
          <p:cNvSpPr/>
          <p:nvPr userDrawn="1"/>
        </p:nvSpPr>
        <p:spPr>
          <a:xfrm>
            <a:off x="8127797" y="1783080"/>
            <a:ext cx="3423818" cy="2011680"/>
          </a:xfrm>
          <a:prstGeom prst="roundRect">
            <a:avLst>
              <a:gd name="adj" fmla="val 7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3" name="Image Icon"/>
          <p:cNvSpPr/>
          <p:nvPr userDrawn="1"/>
        </p:nvSpPr>
        <p:spPr>
          <a:xfrm>
            <a:off x="9640147" y="2730984"/>
            <a:ext cx="289682" cy="199559"/>
          </a:xfrm>
          <a:prstGeom prst="triangle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</p:sp>
      <p:sp>
        <p:nvSpPr>
          <p:cNvPr id="14" name="Image Icon"/>
          <p:cNvSpPr/>
          <p:nvPr userDrawn="1"/>
        </p:nvSpPr>
        <p:spPr>
          <a:xfrm>
            <a:off x="9823613" y="2782483"/>
            <a:ext cx="225308" cy="141622"/>
          </a:xfrm>
          <a:prstGeom prst="triangle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</p:sp>
      <p:sp>
        <p:nvSpPr>
          <p:cNvPr id="15" name="Image Icon"/>
          <p:cNvSpPr/>
          <p:nvPr userDrawn="1"/>
        </p:nvSpPr>
        <p:spPr>
          <a:xfrm>
            <a:off x="9897642" y="2627986"/>
            <a:ext cx="83686" cy="83686"/>
          </a:xfrm>
          <a:prstGeom prst="ellipse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</p:sp>
      <p:sp>
        <p:nvSpPr>
          <p:cNvPr id="16" name="Picture Placeholder 16"/>
          <p:cNvSpPr>
            <a:spLocks noGrp="1"/>
          </p:cNvSpPr>
          <p:nvPr>
            <p:ph type="pic" sz="quarter" idx="20"/>
          </p:nvPr>
        </p:nvSpPr>
        <p:spPr>
          <a:xfrm>
            <a:off x="640080" y="1783080"/>
            <a:ext cx="3423818" cy="2011680"/>
          </a:xfrm>
          <a:prstGeom prst="roundRect">
            <a:avLst>
              <a:gd name="adj" fmla="val 7000"/>
            </a:avLst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Drop an image here</a:t>
            </a:r>
          </a:p>
        </p:txBody>
      </p:sp>
      <p:sp>
        <p:nvSpPr>
          <p:cNvPr id="17" name="Picture Placeholder 17"/>
          <p:cNvSpPr>
            <a:spLocks noGrp="1"/>
          </p:cNvSpPr>
          <p:nvPr>
            <p:ph type="pic" sz="quarter" idx="21"/>
          </p:nvPr>
        </p:nvSpPr>
        <p:spPr>
          <a:xfrm>
            <a:off x="4383938" y="1783080"/>
            <a:ext cx="3423818" cy="2011680"/>
          </a:xfrm>
          <a:prstGeom prst="roundRect">
            <a:avLst>
              <a:gd name="adj" fmla="val 7000"/>
            </a:avLst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Drop an image here</a:t>
            </a:r>
          </a:p>
        </p:txBody>
      </p:sp>
      <p:sp>
        <p:nvSpPr>
          <p:cNvPr id="18" name="Picture Placeholder 18"/>
          <p:cNvSpPr>
            <a:spLocks noGrp="1"/>
          </p:cNvSpPr>
          <p:nvPr>
            <p:ph type="pic" sz="quarter" idx="22"/>
          </p:nvPr>
        </p:nvSpPr>
        <p:spPr>
          <a:xfrm>
            <a:off x="8127797" y="1783080"/>
            <a:ext cx="3423818" cy="2011680"/>
          </a:xfrm>
          <a:prstGeom prst="roundRect">
            <a:avLst>
              <a:gd name="adj" fmla="val 7000"/>
            </a:avLst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Drop an image here</a:t>
            </a:r>
          </a:p>
        </p:txBody>
      </p:sp>
      <p:sp>
        <p:nvSpPr>
          <p:cNvPr id="19" name="Sldnum Placeholder 19"/>
          <p:cNvSpPr>
            <a:spLocks noGrp="1"/>
          </p:cNvSpPr>
          <p:nvPr>
            <p:ph type="sldNum" sz="quarter" idx="4"/>
          </p:nvPr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0" name="Ftr Placeholder 20"/>
          <p:cNvSpPr>
            <a:spLocks noGrp="1"/>
          </p:cNvSpPr>
          <p:nvPr>
            <p:ph type="ftr" sz="quarter" idx="3"/>
          </p:nvPr>
        </p:nvSpPr>
        <p:spPr>
          <a:xfrm>
            <a:off x="640080" y="6355080"/>
            <a:ext cx="45720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2"/>
          <p:cNvSpPr>
            <a:spLocks noGrp="1"/>
          </p:cNvSpPr>
          <p:nvPr>
            <p:ph type="title"/>
          </p:nvPr>
        </p:nvSpPr>
        <p:spPr>
          <a:xfrm>
            <a:off x="640080" y="502920"/>
            <a:ext cx="10911535" cy="914400"/>
          </a:xfrm>
          <a:prstGeom prst="rect">
            <a:avLst/>
          </a:prstGeom>
        </p:spPr>
        <p:txBody>
          <a:bodyPr wrap="square" lIns="0" tIns="0" rIns="0" bIns="0" anchor="b" rtlCol="0">
            <a:normAutofit/>
          </a:bodyPr>
          <a:lstStyle/>
          <a:p>
            <a:r>
              <a:rPr lang="en-US"/>
              <a:t>Click to edit title</a:t>
            </a:r>
          </a:p>
        </p:txBody>
      </p:sp>
      <p:sp>
        <p:nvSpPr>
          <p:cNvPr id="3" name="Body Placeholder 3"/>
          <p:cNvSpPr>
            <a:spLocks noGrp="1"/>
          </p:cNvSpPr>
          <p:nvPr>
            <p:ph type="body" idx="1"/>
          </p:nvPr>
        </p:nvSpPr>
        <p:spPr>
          <a:xfrm>
            <a:off x="640080" y="1737360"/>
            <a:ext cx="10911535" cy="429768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/>
          <a:p>
            <a:r>
              <a:rPr lang="en-US"/>
              <a:t>Click to edit text</a:t>
            </a:r>
          </a:p>
        </p:txBody>
      </p:sp>
      <p:sp>
        <p:nvSpPr>
          <p:cNvPr id="4" name="Dt Placeholder 4"/>
          <p:cNvSpPr>
            <a:spLocks noGrp="1"/>
          </p:cNvSpPr>
          <p:nvPr>
            <p:ph type="dt" sz="half" idx="2"/>
          </p:nvPr>
        </p:nvSpPr>
        <p:spPr>
          <a:xfrm>
            <a:off x="640080" y="6355080"/>
            <a:ext cx="22860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9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" name="Ftr Placeholder 5"/>
          <p:cNvSpPr>
            <a:spLocks noGrp="1"/>
          </p:cNvSpPr>
          <p:nvPr>
            <p:ph type="ftr" sz="quarter" idx="3"/>
          </p:nvPr>
        </p:nvSpPr>
        <p:spPr>
          <a:xfrm>
            <a:off x="3352648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lang="en-US" sz="9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dnum Placeholder 6"/>
          <p:cNvSpPr>
            <a:spLocks noGrp="1"/>
          </p:cNvSpPr>
          <p:nvPr>
            <p:ph type="sldNum" sz="quarter" idx="4"/>
          </p:nvPr>
        </p:nvSpPr>
        <p:spPr>
          <a:xfrm>
            <a:off x="9265615" y="6355080"/>
            <a:ext cx="22860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9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2"/>
    <p:sldLayoutId id="2147483662" r:id="rId3"/>
    <p:sldLayoutId id="2147483663" r:id="rId4"/>
  </p:sldLayoutIdLst>
  <p:txStyles>
    <p:titleStyle>
      <a:lvl1pPr marL="0" indent="0" algn="l">
        <a:lnSpc>
          <a:spcPct val="95000"/>
        </a:lnSpc>
        <a:spcBef>
          <a:spcPts val="0"/>
        </a:spcBef>
        <a:buNone/>
        <a:defRPr lang="en-US" sz="3600" b="1" i="0">
          <a:solidFill>
            <a:schemeClr val="tx1"/>
          </a:solidFill>
          <a:latin typeface="+mj-lt"/>
        </a:defRPr>
      </a:lvl1pPr>
    </p:titleStyle>
    <p:bodyStyle>
      <a:lvl1pPr marL="0" indent="0" algn="l">
        <a:lnSpc>
          <a:spcPct val="114999"/>
        </a:lnSpc>
        <a:spcBef>
          <a:spcPts val="600"/>
        </a:spcBef>
        <a:buNone/>
        <a:defRPr lang="en-US" sz="1800" b="0" i="0">
          <a:solidFill>
            <a:schemeClr val="tx1"/>
          </a:solidFill>
          <a:latin typeface="+mn-lt"/>
        </a:defRPr>
      </a:lvl1pPr>
      <a:lvl2pPr marL="274320" indent="-201168" algn="l">
        <a:lnSpc>
          <a:spcPct val="114999"/>
        </a:lnSpc>
        <a:spcBef>
          <a:spcPts val="600"/>
        </a:spcBef>
        <a:buFont typeface="Arial"/>
        <a:buChar char="•"/>
        <a:defRPr lang="en-US" sz="1600" b="0" i="0">
          <a:solidFill>
            <a:schemeClr val="tx1"/>
          </a:solidFill>
          <a:latin typeface="+mn-lt"/>
        </a:defRPr>
      </a:lvl2pPr>
      <a:lvl3pPr marL="548640" indent="-201168" algn="l">
        <a:lnSpc>
          <a:spcPct val="114999"/>
        </a:lnSpc>
        <a:spcBef>
          <a:spcPts val="600"/>
        </a:spcBef>
        <a:buFont typeface="Arial"/>
        <a:buChar char="•"/>
        <a:defRPr lang="en-US" sz="1400" b="0" i="0">
          <a:solidFill>
            <a:schemeClr val="tx1"/>
          </a:solidFill>
          <a:latin typeface="+mn-lt"/>
        </a:defRPr>
      </a:lvl3pPr>
      <a:lvl4pPr marL="822960" indent="-201168" algn="l">
        <a:lnSpc>
          <a:spcPct val="114999"/>
        </a:lnSpc>
        <a:spcBef>
          <a:spcPts val="600"/>
        </a:spcBef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4pPr>
      <a:lvl5pPr marL="1097280" indent="-201168" algn="l">
        <a:lnSpc>
          <a:spcPct val="114999"/>
        </a:lnSpc>
        <a:spcBef>
          <a:spcPts val="600"/>
        </a:spcBef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5pPr>
      <a:lvl6pPr marL="1371600" indent="-201168" algn="l">
        <a:lnSpc>
          <a:spcPct val="114999"/>
        </a:lnSpc>
        <a:spcBef>
          <a:spcPts val="600"/>
        </a:spcBef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6pPr>
      <a:lvl7pPr marL="1645920" indent="-201168" algn="l">
        <a:lnSpc>
          <a:spcPct val="114999"/>
        </a:lnSpc>
        <a:spcBef>
          <a:spcPts val="600"/>
        </a:spcBef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7pPr>
      <a:lvl8pPr marL="1920240" indent="-201168" algn="l">
        <a:lnSpc>
          <a:spcPct val="114999"/>
        </a:lnSpc>
        <a:spcBef>
          <a:spcPts val="600"/>
        </a:spcBef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8pPr>
      <a:lvl9pPr marL="2194560" indent="-201168" algn="l">
        <a:lnSpc>
          <a:spcPct val="114999"/>
        </a:lnSpc>
        <a:spcBef>
          <a:spcPts val="600"/>
        </a:spcBef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9pPr>
    </p:bodyStyle>
    <p:otherStyle>
      <a:lvl1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1pPr>
      <a:lvl2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2pPr>
      <a:lvl3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3pPr>
      <a:lvl4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4pPr>
      <a:lvl5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5pPr>
      <a:lvl6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6pPr>
      <a:lvl7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7pPr>
      <a:lvl8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8pPr>
      <a:lvl9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9 EDITABLE SLIDES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Timeline Template</a:t>
            </a:r>
            <a:endParaRPr lang="en-US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Milestones, roadmaps, histories and project plans — every shape is editable and follows your theme colors.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MILESTONES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Project milestones</a:t>
            </a:r>
            <a:endParaRPr lang="en-US"/>
          </a:p>
        </p:txBody>
      </p:sp>
      <p:sp>
        <p:nvSpPr>
          <p:cNvPr id="4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02</a:t>
            </a:fld>
            <a:endParaRPr lang="en-US"/>
          </a:p>
        </p:txBody>
      </p:sp>
      <p:sp>
        <p:nvSpPr>
          <p:cNvPr id="5" name="Footer"/>
          <p:cNvSpPr txBox="1"/>
          <p:nvPr/>
        </p:nvSpPr>
        <p:spPr>
          <a:xfrm>
            <a:off x="640080" y="6355080"/>
            <a:ext cx="45720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Timeline Template</a:t>
            </a:r>
          </a:p>
        </p:txBody>
      </p:sp>
      <p:sp>
        <p:nvSpPr>
          <p:cNvPr id="6" name="Shape 6"/>
          <p:cNvSpPr/>
          <p:nvPr/>
        </p:nvSpPr>
        <p:spPr>
          <a:xfrm>
            <a:off x="640080" y="3877056"/>
            <a:ext cx="10911535" cy="109728"/>
          </a:xfrm>
          <a:prstGeom prst="roundRect">
            <a:avLst>
              <a:gd name="adj" fmla="val 50000"/>
            </a:avLst>
          </a:prstGeom>
          <a:solidFill>
            <a:schemeClr val="tx1">
              <a:alpha val="12000"/>
            </a:schemeClr>
          </a:solidFill>
          <a:ln>
            <a:noFill/>
          </a:ln>
        </p:spPr>
      </p:sp>
      <p:cxnSp>
        <p:nvCxnSpPr>
          <p:cNvPr id="7" name="Line 7"/>
          <p:cNvCxnSpPr/>
          <p:nvPr/>
        </p:nvCxnSpPr>
        <p:spPr>
          <a:xfrm flipV="1">
            <a:off x="1549375" y="3017520"/>
            <a:ext cx="0" cy="91440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8" name="Shape 8"/>
          <p:cNvSpPr/>
          <p:nvPr/>
        </p:nvSpPr>
        <p:spPr>
          <a:xfrm>
            <a:off x="1165327" y="3547872"/>
            <a:ext cx="768096" cy="768096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200" b="1">
                <a:solidFill>
                  <a:schemeClr val="bg1"/>
                </a:solidFill>
              </a:rPr>
              <a:t>JAN</a:t>
            </a: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685800" y="1920240"/>
            <a:ext cx="1727149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2000" b="1">
                <a:solidFill>
                  <a:schemeClr val="accent1"/>
                </a:solidFill>
              </a:rPr>
              <a:t>Kickoff</a:t>
            </a:r>
            <a:endParaRPr lang="en-US" sz="2000">
              <a:solidFill>
                <a:schemeClr val="accent1"/>
              </a:solidFill>
            </a:endParaRPr>
          </a:p>
        </p:txBody>
      </p:sp>
      <p:sp>
        <p:nvSpPr>
          <p:cNvPr id="10" name="Shape 10"/>
          <p:cNvSpPr txBox="1"/>
          <p:nvPr/>
        </p:nvSpPr>
        <p:spPr>
          <a:xfrm>
            <a:off x="731520" y="2331720"/>
            <a:ext cx="1635709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sz="1300">
                <a:solidFill>
                  <a:schemeClr val="tx2"/>
                </a:solidFill>
              </a:rPr>
              <a:t>Goals, team and budget agreed.</a:t>
            </a:r>
            <a:endParaRPr lang="en-US" sz="1300">
              <a:solidFill>
                <a:schemeClr val="tx2"/>
              </a:solidFill>
            </a:endParaRPr>
          </a:p>
        </p:txBody>
      </p:sp>
      <p:cxnSp>
        <p:nvCxnSpPr>
          <p:cNvPr id="11" name="Line 11"/>
          <p:cNvCxnSpPr/>
          <p:nvPr/>
        </p:nvCxnSpPr>
        <p:spPr>
          <a:xfrm>
            <a:off x="3367964" y="3931920"/>
            <a:ext cx="0" cy="914400"/>
          </a:xfrm>
          <a:prstGeom prst="line">
            <a:avLst/>
          </a:prstGeom>
          <a:ln w="25400">
            <a:solidFill>
              <a:schemeClr val="accent2"/>
            </a:solidFill>
          </a:ln>
        </p:spPr>
      </p:cxnSp>
      <p:sp>
        <p:nvSpPr>
          <p:cNvPr id="12" name="Shape 12"/>
          <p:cNvSpPr/>
          <p:nvPr/>
        </p:nvSpPr>
        <p:spPr>
          <a:xfrm>
            <a:off x="2983916" y="3547872"/>
            <a:ext cx="768096" cy="768096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200" b="1">
                <a:solidFill>
                  <a:schemeClr val="bg1"/>
                </a:solidFill>
              </a:rPr>
              <a:t>MAR</a:t>
            </a: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3" name="Shape 13"/>
          <p:cNvSpPr txBox="1"/>
          <p:nvPr/>
        </p:nvSpPr>
        <p:spPr>
          <a:xfrm>
            <a:off x="2504389" y="4983480"/>
            <a:ext cx="1727149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2000" b="1">
                <a:solidFill>
                  <a:schemeClr val="accent2"/>
                </a:solidFill>
              </a:rPr>
              <a:t>Research</a:t>
            </a:r>
            <a:endParaRPr lang="en-US" sz="2000">
              <a:solidFill>
                <a:schemeClr val="accent2"/>
              </a:solidFill>
            </a:endParaRPr>
          </a:p>
        </p:txBody>
      </p:sp>
      <p:sp>
        <p:nvSpPr>
          <p:cNvPr id="14" name="Shape 14"/>
          <p:cNvSpPr txBox="1"/>
          <p:nvPr/>
        </p:nvSpPr>
        <p:spPr>
          <a:xfrm>
            <a:off x="2550109" y="5394960"/>
            <a:ext cx="1635709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sz="1300">
                <a:solidFill>
                  <a:schemeClr val="tx2"/>
                </a:solidFill>
              </a:rPr>
              <a:t>Interviews with 30 customers.</a:t>
            </a:r>
            <a:endParaRPr lang="en-US" sz="1300">
              <a:solidFill>
                <a:schemeClr val="tx2"/>
              </a:solidFill>
            </a:endParaRPr>
          </a:p>
        </p:txBody>
      </p:sp>
      <p:cxnSp>
        <p:nvCxnSpPr>
          <p:cNvPr id="15" name="Line 15"/>
          <p:cNvCxnSpPr/>
          <p:nvPr/>
        </p:nvCxnSpPr>
        <p:spPr>
          <a:xfrm flipV="1">
            <a:off x="5186553" y="3017520"/>
            <a:ext cx="0" cy="914400"/>
          </a:xfrm>
          <a:prstGeom prst="line">
            <a:avLst/>
          </a:prstGeom>
          <a:ln w="25400">
            <a:solidFill>
              <a:schemeClr val="accent3"/>
            </a:solidFill>
          </a:ln>
        </p:spPr>
      </p:cxnSp>
      <p:sp>
        <p:nvSpPr>
          <p:cNvPr id="16" name="Shape 16"/>
          <p:cNvSpPr/>
          <p:nvPr/>
        </p:nvSpPr>
        <p:spPr>
          <a:xfrm>
            <a:off x="4802505" y="3547872"/>
            <a:ext cx="768096" cy="768096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200" b="1">
                <a:solidFill>
                  <a:schemeClr val="bg1"/>
                </a:solidFill>
              </a:rPr>
              <a:t>MAY</a:t>
            </a: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7" name="Shape 17"/>
          <p:cNvSpPr txBox="1"/>
          <p:nvPr/>
        </p:nvSpPr>
        <p:spPr>
          <a:xfrm>
            <a:off x="4322978" y="1920240"/>
            <a:ext cx="1727149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2000" b="1">
                <a:solidFill>
                  <a:schemeClr val="accent3"/>
                </a:solidFill>
              </a:rPr>
              <a:t>Prototype</a:t>
            </a:r>
            <a:endParaRPr lang="en-US" sz="2000">
              <a:solidFill>
                <a:schemeClr val="accent3"/>
              </a:solidFill>
            </a:endParaRPr>
          </a:p>
        </p:txBody>
      </p:sp>
      <p:sp>
        <p:nvSpPr>
          <p:cNvPr id="18" name="Shape 18"/>
          <p:cNvSpPr txBox="1"/>
          <p:nvPr/>
        </p:nvSpPr>
        <p:spPr>
          <a:xfrm>
            <a:off x="4368698" y="2331720"/>
            <a:ext cx="1635709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sz="1300">
                <a:solidFill>
                  <a:schemeClr val="tx2"/>
                </a:solidFill>
              </a:rPr>
              <a:t>First clickable version tested.</a:t>
            </a:r>
            <a:endParaRPr lang="en-US" sz="1300">
              <a:solidFill>
                <a:schemeClr val="tx2"/>
              </a:solidFill>
            </a:endParaRPr>
          </a:p>
        </p:txBody>
      </p:sp>
      <p:cxnSp>
        <p:nvCxnSpPr>
          <p:cNvPr id="19" name="Line 19"/>
          <p:cNvCxnSpPr/>
          <p:nvPr/>
        </p:nvCxnSpPr>
        <p:spPr>
          <a:xfrm>
            <a:off x="7005142" y="3931920"/>
            <a:ext cx="0" cy="914400"/>
          </a:xfrm>
          <a:prstGeom prst="line">
            <a:avLst/>
          </a:prstGeom>
          <a:ln w="25400">
            <a:solidFill>
              <a:schemeClr val="accent4"/>
            </a:solidFill>
          </a:ln>
        </p:spPr>
      </p:cxnSp>
      <p:sp>
        <p:nvSpPr>
          <p:cNvPr id="20" name="Shape 20"/>
          <p:cNvSpPr/>
          <p:nvPr/>
        </p:nvSpPr>
        <p:spPr>
          <a:xfrm>
            <a:off x="6621094" y="3547872"/>
            <a:ext cx="768096" cy="768096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200" b="1">
                <a:solidFill>
                  <a:schemeClr val="bg1"/>
                </a:solidFill>
              </a:rPr>
              <a:t>JUL</a:t>
            </a: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1" name="Shape 21"/>
          <p:cNvSpPr txBox="1"/>
          <p:nvPr/>
        </p:nvSpPr>
        <p:spPr>
          <a:xfrm>
            <a:off x="6141568" y="4983480"/>
            <a:ext cx="1727149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2000" b="1">
                <a:solidFill>
                  <a:schemeClr val="accent4"/>
                </a:solidFill>
              </a:rPr>
              <a:t>Beta</a:t>
            </a:r>
            <a:endParaRPr lang="en-US" sz="2000">
              <a:solidFill>
                <a:schemeClr val="accent4"/>
              </a:solidFill>
            </a:endParaRPr>
          </a:p>
        </p:txBody>
      </p:sp>
      <p:sp>
        <p:nvSpPr>
          <p:cNvPr id="22" name="Shape 22"/>
          <p:cNvSpPr txBox="1"/>
          <p:nvPr/>
        </p:nvSpPr>
        <p:spPr>
          <a:xfrm>
            <a:off x="6187288" y="5394960"/>
            <a:ext cx="1635709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sz="1300">
                <a:solidFill>
                  <a:schemeClr val="tx2"/>
                </a:solidFill>
              </a:rPr>
              <a:t>Opened to 500 early users.</a:t>
            </a:r>
            <a:endParaRPr lang="en-US" sz="1300">
              <a:solidFill>
                <a:schemeClr val="tx2"/>
              </a:solidFill>
            </a:endParaRPr>
          </a:p>
        </p:txBody>
      </p:sp>
      <p:cxnSp>
        <p:nvCxnSpPr>
          <p:cNvPr id="23" name="Line 23"/>
          <p:cNvCxnSpPr/>
          <p:nvPr/>
        </p:nvCxnSpPr>
        <p:spPr>
          <a:xfrm flipV="1">
            <a:off x="8823731" y="3017520"/>
            <a:ext cx="0" cy="914400"/>
          </a:xfrm>
          <a:prstGeom prst="line">
            <a:avLst/>
          </a:prstGeom>
          <a:ln w="25400">
            <a:solidFill>
              <a:schemeClr val="accent5"/>
            </a:solidFill>
          </a:ln>
        </p:spPr>
      </p:cxnSp>
      <p:sp>
        <p:nvSpPr>
          <p:cNvPr id="24" name="Shape 24"/>
          <p:cNvSpPr/>
          <p:nvPr/>
        </p:nvSpPr>
        <p:spPr>
          <a:xfrm>
            <a:off x="8439683" y="3547872"/>
            <a:ext cx="768096" cy="768096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200" b="1">
                <a:solidFill>
                  <a:schemeClr val="bg1"/>
                </a:solidFill>
              </a:rPr>
              <a:t>SEP</a:t>
            </a: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5" name="Shape 25"/>
          <p:cNvSpPr txBox="1"/>
          <p:nvPr/>
        </p:nvSpPr>
        <p:spPr>
          <a:xfrm>
            <a:off x="7960157" y="1920240"/>
            <a:ext cx="1727149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2000" b="1">
                <a:solidFill>
                  <a:schemeClr val="accent5"/>
                </a:solidFill>
              </a:rPr>
              <a:t>Launch</a:t>
            </a:r>
            <a:endParaRPr lang="en-US" sz="2000">
              <a:solidFill>
                <a:schemeClr val="accent5"/>
              </a:solidFill>
            </a:endParaRPr>
          </a:p>
        </p:txBody>
      </p:sp>
      <p:sp>
        <p:nvSpPr>
          <p:cNvPr id="26" name="Shape 26"/>
          <p:cNvSpPr txBox="1"/>
          <p:nvPr/>
        </p:nvSpPr>
        <p:spPr>
          <a:xfrm>
            <a:off x="8005877" y="2331720"/>
            <a:ext cx="1635709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sz="1300">
                <a:solidFill>
                  <a:schemeClr val="tx2"/>
                </a:solidFill>
              </a:rPr>
              <a:t>Public release and press.</a:t>
            </a:r>
            <a:endParaRPr lang="en-US" sz="1300">
              <a:solidFill>
                <a:schemeClr val="tx2"/>
              </a:solidFill>
            </a:endParaRPr>
          </a:p>
        </p:txBody>
      </p:sp>
      <p:cxnSp>
        <p:nvCxnSpPr>
          <p:cNvPr id="27" name="Line 27"/>
          <p:cNvCxnSpPr/>
          <p:nvPr/>
        </p:nvCxnSpPr>
        <p:spPr>
          <a:xfrm>
            <a:off x="10642321" y="3931920"/>
            <a:ext cx="0" cy="91440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28" name="Shape 28"/>
          <p:cNvSpPr/>
          <p:nvPr/>
        </p:nvSpPr>
        <p:spPr>
          <a:xfrm>
            <a:off x="10258273" y="3547872"/>
            <a:ext cx="768096" cy="768096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bg1"/>
            </a:solidFill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200" b="1">
                <a:solidFill>
                  <a:schemeClr val="bg1"/>
                </a:solidFill>
              </a:rPr>
              <a:t>NOV</a:t>
            </a: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9" name="Shape 29"/>
          <p:cNvSpPr txBox="1"/>
          <p:nvPr/>
        </p:nvSpPr>
        <p:spPr>
          <a:xfrm>
            <a:off x="9778746" y="4983480"/>
            <a:ext cx="1727149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2000" b="1">
                <a:solidFill>
                  <a:schemeClr val="accent6"/>
                </a:solidFill>
              </a:rPr>
              <a:t>Review</a:t>
            </a:r>
            <a:endParaRPr lang="en-US" sz="2000">
              <a:solidFill>
                <a:schemeClr val="accent6"/>
              </a:solidFill>
            </a:endParaRPr>
          </a:p>
        </p:txBody>
      </p:sp>
      <p:sp>
        <p:nvSpPr>
          <p:cNvPr id="30" name="Shape 30"/>
          <p:cNvSpPr txBox="1"/>
          <p:nvPr/>
        </p:nvSpPr>
        <p:spPr>
          <a:xfrm>
            <a:off x="9824466" y="5394960"/>
            <a:ext cx="1635709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sz="1300">
                <a:solidFill>
                  <a:schemeClr val="tx2"/>
                </a:solidFill>
              </a:rPr>
              <a:t>Results, lessons, next plan.</a:t>
            </a:r>
            <a:endParaRPr lang="en-US" sz="13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VERTICAL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we got here</a:t>
            </a:r>
            <a:endParaRPr lang="en-US"/>
          </a:p>
        </p:txBody>
      </p:sp>
      <p:sp>
        <p:nvSpPr>
          <p:cNvPr id="4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03</a:t>
            </a:fld>
            <a:endParaRPr lang="en-US"/>
          </a:p>
        </p:txBody>
      </p:sp>
      <p:sp>
        <p:nvSpPr>
          <p:cNvPr id="5" name="Footer"/>
          <p:cNvSpPr txBox="1"/>
          <p:nvPr/>
        </p:nvSpPr>
        <p:spPr>
          <a:xfrm>
            <a:off x="640080" y="6355080"/>
            <a:ext cx="45720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Timeline Template</a:t>
            </a:r>
          </a:p>
        </p:txBody>
      </p:sp>
      <p:cxnSp>
        <p:nvCxnSpPr>
          <p:cNvPr id="6" name="Line 6"/>
          <p:cNvCxnSpPr/>
          <p:nvPr/>
        </p:nvCxnSpPr>
        <p:spPr>
          <a:xfrm>
            <a:off x="2743200" y="1828800"/>
            <a:ext cx="0" cy="4343400"/>
          </a:xfrm>
          <a:prstGeom prst="line">
            <a:avLst/>
          </a:prstGeom>
          <a:ln w="25400">
            <a:solidFill>
              <a:schemeClr val="tx1">
                <a:alpha val="15000"/>
              </a:schemeClr>
            </a:solidFill>
          </a:ln>
        </p:spPr>
      </p:cxnSp>
      <p:sp>
        <p:nvSpPr>
          <p:cNvPr id="7" name="Shape 7"/>
          <p:cNvSpPr txBox="1"/>
          <p:nvPr/>
        </p:nvSpPr>
        <p:spPr>
          <a:xfrm>
            <a:off x="640080" y="1783080"/>
            <a:ext cx="164592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r"/>
            <a:r>
              <a:rPr lang="en-US" sz="2800" b="1" spc="-50">
                <a:solidFill>
                  <a:schemeClr val="accent1"/>
                </a:solidFill>
              </a:rPr>
              <a:t>2019</a:t>
            </a:r>
            <a:endParaRPr lang="en-US" sz="2800">
              <a:solidFill>
                <a:schemeClr val="accent1"/>
              </a:solidFill>
            </a:endParaRPr>
          </a:p>
        </p:txBody>
      </p:sp>
      <p:sp>
        <p:nvSpPr>
          <p:cNvPr id="8" name="Shape 8"/>
          <p:cNvSpPr/>
          <p:nvPr/>
        </p:nvSpPr>
        <p:spPr>
          <a:xfrm>
            <a:off x="2587752" y="1901952"/>
            <a:ext cx="310896" cy="310896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</p:sp>
      <p:sp>
        <p:nvSpPr>
          <p:cNvPr id="9" name="Shape 9"/>
          <p:cNvSpPr/>
          <p:nvPr/>
        </p:nvSpPr>
        <p:spPr>
          <a:xfrm>
            <a:off x="3200400" y="1783080"/>
            <a:ext cx="8351215" cy="713232"/>
          </a:xfrm>
          <a:prstGeom prst="roundRect">
            <a:avLst>
              <a:gd name="adj" fmla="val 20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0" name="Shape 10"/>
          <p:cNvSpPr/>
          <p:nvPr/>
        </p:nvSpPr>
        <p:spPr>
          <a:xfrm>
            <a:off x="3200400" y="1783080"/>
            <a:ext cx="91440" cy="7132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1" name="Shape 11"/>
          <p:cNvSpPr txBox="1"/>
          <p:nvPr/>
        </p:nvSpPr>
        <p:spPr>
          <a:xfrm>
            <a:off x="3520440" y="1783080"/>
            <a:ext cx="3291840" cy="7132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600" b="1"/>
              <a:t>Founded in a garage</a:t>
            </a:r>
            <a:endParaRPr lang="en-US" sz="1600"/>
          </a:p>
        </p:txBody>
      </p:sp>
      <p:sp>
        <p:nvSpPr>
          <p:cNvPr id="12" name="Shape 12"/>
          <p:cNvSpPr txBox="1"/>
          <p:nvPr/>
        </p:nvSpPr>
        <p:spPr>
          <a:xfrm>
            <a:off x="6903720" y="1783080"/>
            <a:ext cx="4510735" cy="7132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300">
                <a:solidFill>
                  <a:schemeClr val="tx2"/>
                </a:solidFill>
              </a:rPr>
              <a:t>Two friends, one idea, and a lot of coffee.</a:t>
            </a:r>
            <a:endParaRPr lang="en-US" sz="1300">
              <a:solidFill>
                <a:schemeClr val="tx2"/>
              </a:solidFill>
            </a:endParaRPr>
          </a:p>
        </p:txBody>
      </p:sp>
      <p:sp>
        <p:nvSpPr>
          <p:cNvPr id="13" name="Shape 13"/>
          <p:cNvSpPr txBox="1"/>
          <p:nvPr/>
        </p:nvSpPr>
        <p:spPr>
          <a:xfrm>
            <a:off x="640080" y="2670048"/>
            <a:ext cx="164592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r"/>
            <a:r>
              <a:rPr lang="en-US" sz="2800" b="1" spc="-50">
                <a:solidFill>
                  <a:schemeClr val="accent2"/>
                </a:solidFill>
              </a:rPr>
              <a:t>2021</a:t>
            </a:r>
            <a:endParaRPr lang="en-US" sz="2800">
              <a:solidFill>
                <a:schemeClr val="accent2"/>
              </a:solidFill>
            </a:endParaRPr>
          </a:p>
        </p:txBody>
      </p:sp>
      <p:sp>
        <p:nvSpPr>
          <p:cNvPr id="14" name="Shape 14"/>
          <p:cNvSpPr/>
          <p:nvPr/>
        </p:nvSpPr>
        <p:spPr>
          <a:xfrm>
            <a:off x="2587752" y="2788920"/>
            <a:ext cx="310896" cy="310896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</p:sp>
      <p:sp>
        <p:nvSpPr>
          <p:cNvPr id="15" name="Shape 15"/>
          <p:cNvSpPr/>
          <p:nvPr/>
        </p:nvSpPr>
        <p:spPr>
          <a:xfrm>
            <a:off x="3200400" y="2670048"/>
            <a:ext cx="8351215" cy="713232"/>
          </a:xfrm>
          <a:prstGeom prst="roundRect">
            <a:avLst>
              <a:gd name="adj" fmla="val 20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6" name="Shape 16"/>
          <p:cNvSpPr/>
          <p:nvPr/>
        </p:nvSpPr>
        <p:spPr>
          <a:xfrm>
            <a:off x="3200400" y="2670048"/>
            <a:ext cx="91440" cy="7132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17" name="Shape 17"/>
          <p:cNvSpPr txBox="1"/>
          <p:nvPr/>
        </p:nvSpPr>
        <p:spPr>
          <a:xfrm>
            <a:off x="3520440" y="2670048"/>
            <a:ext cx="3291840" cy="7132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600" b="1"/>
              <a:t>First 1,000 customers</a:t>
            </a:r>
            <a:endParaRPr lang="en-US" sz="1600"/>
          </a:p>
        </p:txBody>
      </p:sp>
      <p:sp>
        <p:nvSpPr>
          <p:cNvPr id="18" name="Shape 18"/>
          <p:cNvSpPr txBox="1"/>
          <p:nvPr/>
        </p:nvSpPr>
        <p:spPr>
          <a:xfrm>
            <a:off x="6903720" y="2670048"/>
            <a:ext cx="4510735" cy="7132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300">
                <a:solidFill>
                  <a:schemeClr val="tx2"/>
                </a:solidFill>
              </a:rPr>
              <a:t>Word of mouth did most of the work.</a:t>
            </a:r>
            <a:endParaRPr lang="en-US" sz="1300">
              <a:solidFill>
                <a:schemeClr val="tx2"/>
              </a:solidFill>
            </a:endParaRPr>
          </a:p>
        </p:txBody>
      </p:sp>
      <p:sp>
        <p:nvSpPr>
          <p:cNvPr id="19" name="Shape 19"/>
          <p:cNvSpPr txBox="1"/>
          <p:nvPr/>
        </p:nvSpPr>
        <p:spPr>
          <a:xfrm>
            <a:off x="640080" y="3557016"/>
            <a:ext cx="164592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r"/>
            <a:r>
              <a:rPr lang="en-US" sz="2800" b="1" spc="-50">
                <a:solidFill>
                  <a:schemeClr val="accent3"/>
                </a:solidFill>
              </a:rPr>
              <a:t>2023</a:t>
            </a:r>
            <a:endParaRPr lang="en-US" sz="2800">
              <a:solidFill>
                <a:schemeClr val="accent3"/>
              </a:solidFill>
            </a:endParaRPr>
          </a:p>
        </p:txBody>
      </p:sp>
      <p:sp>
        <p:nvSpPr>
          <p:cNvPr id="20" name="Shape 20"/>
          <p:cNvSpPr/>
          <p:nvPr/>
        </p:nvSpPr>
        <p:spPr>
          <a:xfrm>
            <a:off x="2587752" y="3675888"/>
            <a:ext cx="310896" cy="310896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</p:spPr>
      </p:sp>
      <p:sp>
        <p:nvSpPr>
          <p:cNvPr id="21" name="Shape 21"/>
          <p:cNvSpPr/>
          <p:nvPr/>
        </p:nvSpPr>
        <p:spPr>
          <a:xfrm>
            <a:off x="3200400" y="3557016"/>
            <a:ext cx="8351215" cy="713232"/>
          </a:xfrm>
          <a:prstGeom prst="roundRect">
            <a:avLst>
              <a:gd name="adj" fmla="val 20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22" name="Shape 22"/>
          <p:cNvSpPr/>
          <p:nvPr/>
        </p:nvSpPr>
        <p:spPr>
          <a:xfrm>
            <a:off x="3200400" y="3557016"/>
            <a:ext cx="91440" cy="7132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23" name="Shape 23"/>
          <p:cNvSpPr txBox="1"/>
          <p:nvPr/>
        </p:nvSpPr>
        <p:spPr>
          <a:xfrm>
            <a:off x="3520440" y="3557016"/>
            <a:ext cx="3291840" cy="7132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600" b="1"/>
              <a:t>Opened second office</a:t>
            </a:r>
            <a:endParaRPr lang="en-US" sz="1600"/>
          </a:p>
        </p:txBody>
      </p:sp>
      <p:sp>
        <p:nvSpPr>
          <p:cNvPr id="24" name="Shape 24"/>
          <p:cNvSpPr txBox="1"/>
          <p:nvPr/>
        </p:nvSpPr>
        <p:spPr>
          <a:xfrm>
            <a:off x="6903720" y="3557016"/>
            <a:ext cx="4510735" cy="7132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300">
                <a:solidFill>
                  <a:schemeClr val="tx2"/>
                </a:solidFill>
              </a:rPr>
              <a:t>A team of 40 across two cities.</a:t>
            </a:r>
            <a:endParaRPr lang="en-US" sz="1300">
              <a:solidFill>
                <a:schemeClr val="tx2"/>
              </a:solidFill>
            </a:endParaRPr>
          </a:p>
        </p:txBody>
      </p:sp>
      <p:sp>
        <p:nvSpPr>
          <p:cNvPr id="25" name="Shape 25"/>
          <p:cNvSpPr txBox="1"/>
          <p:nvPr/>
        </p:nvSpPr>
        <p:spPr>
          <a:xfrm>
            <a:off x="640080" y="4443984"/>
            <a:ext cx="164592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r"/>
            <a:r>
              <a:rPr lang="en-US" sz="2800" b="1" spc="-50">
                <a:solidFill>
                  <a:schemeClr val="accent4"/>
                </a:solidFill>
              </a:rPr>
              <a:t>2025</a:t>
            </a:r>
            <a:endParaRPr lang="en-US" sz="2800">
              <a:solidFill>
                <a:schemeClr val="accent4"/>
              </a:solidFill>
            </a:endParaRPr>
          </a:p>
        </p:txBody>
      </p:sp>
      <p:sp>
        <p:nvSpPr>
          <p:cNvPr id="26" name="Shape 26"/>
          <p:cNvSpPr/>
          <p:nvPr/>
        </p:nvSpPr>
        <p:spPr>
          <a:xfrm>
            <a:off x="2587752" y="4562856"/>
            <a:ext cx="310896" cy="310896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</p:spPr>
      </p:sp>
      <p:sp>
        <p:nvSpPr>
          <p:cNvPr id="27" name="Shape 27"/>
          <p:cNvSpPr/>
          <p:nvPr/>
        </p:nvSpPr>
        <p:spPr>
          <a:xfrm>
            <a:off x="3200400" y="4443984"/>
            <a:ext cx="8351215" cy="713232"/>
          </a:xfrm>
          <a:prstGeom prst="roundRect">
            <a:avLst>
              <a:gd name="adj" fmla="val 20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28" name="Shape 28"/>
          <p:cNvSpPr/>
          <p:nvPr/>
        </p:nvSpPr>
        <p:spPr>
          <a:xfrm>
            <a:off x="3200400" y="4443984"/>
            <a:ext cx="91440" cy="7132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29" name="Shape 29"/>
          <p:cNvSpPr txBox="1"/>
          <p:nvPr/>
        </p:nvSpPr>
        <p:spPr>
          <a:xfrm>
            <a:off x="3520440" y="4443984"/>
            <a:ext cx="3291840" cy="7132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600" b="1"/>
              <a:t>Series A funding</a:t>
            </a:r>
            <a:endParaRPr lang="en-US" sz="1600"/>
          </a:p>
        </p:txBody>
      </p:sp>
      <p:sp>
        <p:nvSpPr>
          <p:cNvPr id="30" name="Shape 30"/>
          <p:cNvSpPr txBox="1"/>
          <p:nvPr/>
        </p:nvSpPr>
        <p:spPr>
          <a:xfrm>
            <a:off x="6903720" y="4443984"/>
            <a:ext cx="4510735" cy="7132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300">
                <a:solidFill>
                  <a:schemeClr val="tx2"/>
                </a:solidFill>
              </a:rPr>
              <a:t>$12M to expand into Europe.</a:t>
            </a:r>
            <a:endParaRPr lang="en-US" sz="1300">
              <a:solidFill>
                <a:schemeClr val="tx2"/>
              </a:solidFill>
            </a:endParaRPr>
          </a:p>
        </p:txBody>
      </p:sp>
      <p:sp>
        <p:nvSpPr>
          <p:cNvPr id="31" name="Shape 31"/>
          <p:cNvSpPr txBox="1"/>
          <p:nvPr/>
        </p:nvSpPr>
        <p:spPr>
          <a:xfrm>
            <a:off x="640080" y="5330952"/>
            <a:ext cx="164592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r"/>
            <a:r>
              <a:rPr lang="en-US" sz="2800" b="1" spc="-50">
                <a:solidFill>
                  <a:schemeClr val="accent5"/>
                </a:solidFill>
              </a:rPr>
              <a:t>2027</a:t>
            </a:r>
            <a:endParaRPr lang="en-US" sz="2800">
              <a:solidFill>
                <a:schemeClr val="accent5"/>
              </a:solidFill>
            </a:endParaRPr>
          </a:p>
        </p:txBody>
      </p:sp>
      <p:sp>
        <p:nvSpPr>
          <p:cNvPr id="32" name="Shape 32"/>
          <p:cNvSpPr/>
          <p:nvPr/>
        </p:nvSpPr>
        <p:spPr>
          <a:xfrm>
            <a:off x="2587752" y="5449824"/>
            <a:ext cx="310896" cy="310896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</p:sp>
      <p:sp>
        <p:nvSpPr>
          <p:cNvPr id="33" name="Shape 33"/>
          <p:cNvSpPr/>
          <p:nvPr/>
        </p:nvSpPr>
        <p:spPr>
          <a:xfrm>
            <a:off x="3200400" y="5330952"/>
            <a:ext cx="8351215" cy="713232"/>
          </a:xfrm>
          <a:prstGeom prst="roundRect">
            <a:avLst>
              <a:gd name="adj" fmla="val 20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34" name="Shape 34"/>
          <p:cNvSpPr/>
          <p:nvPr/>
        </p:nvSpPr>
        <p:spPr>
          <a:xfrm>
            <a:off x="3200400" y="5330952"/>
            <a:ext cx="91440" cy="7132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35" name="Shape 35"/>
          <p:cNvSpPr txBox="1"/>
          <p:nvPr/>
        </p:nvSpPr>
        <p:spPr>
          <a:xfrm>
            <a:off x="3520440" y="5330952"/>
            <a:ext cx="3291840" cy="7132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600" b="1"/>
              <a:t>What’s next</a:t>
            </a:r>
            <a:endParaRPr lang="en-US" sz="1600"/>
          </a:p>
        </p:txBody>
      </p:sp>
      <p:sp>
        <p:nvSpPr>
          <p:cNvPr id="36" name="Shape 36"/>
          <p:cNvSpPr txBox="1"/>
          <p:nvPr/>
        </p:nvSpPr>
        <p:spPr>
          <a:xfrm>
            <a:off x="6903720" y="5330952"/>
            <a:ext cx="4510735" cy="7132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300">
                <a:solidFill>
                  <a:schemeClr val="tx2"/>
                </a:solidFill>
              </a:rPr>
              <a:t>New product line and 100 new hires.</a:t>
            </a:r>
            <a:endParaRPr lang="en-US" sz="13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ROADMAP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Product roadmap 2027</a:t>
            </a:r>
            <a:endParaRPr lang="en-US"/>
          </a:p>
        </p:txBody>
      </p:sp>
      <p:sp>
        <p:nvSpPr>
          <p:cNvPr id="4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04</a:t>
            </a:fld>
            <a:endParaRPr lang="en-US"/>
          </a:p>
        </p:txBody>
      </p:sp>
      <p:sp>
        <p:nvSpPr>
          <p:cNvPr id="5" name="Footer"/>
          <p:cNvSpPr txBox="1"/>
          <p:nvPr/>
        </p:nvSpPr>
        <p:spPr>
          <a:xfrm>
            <a:off x="640080" y="6355080"/>
            <a:ext cx="45720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Timeline Template</a:t>
            </a:r>
          </a:p>
        </p:txBody>
      </p:sp>
      <p:sp>
        <p:nvSpPr>
          <p:cNvPr id="6" name="Shape 6"/>
          <p:cNvSpPr/>
          <p:nvPr/>
        </p:nvSpPr>
        <p:spPr>
          <a:xfrm>
            <a:off x="2779776" y="1783080"/>
            <a:ext cx="2128952" cy="457200"/>
          </a:xfrm>
          <a:prstGeom prst="roundRect">
            <a:avLst>
              <a:gd name="adj" fmla="val 30000"/>
            </a:avLst>
          </a:prstGeom>
          <a:solidFill>
            <a:schemeClr val="tx1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300" b="1">
                <a:solidFill>
                  <a:schemeClr val="bg1"/>
                </a:solidFill>
              </a:rPr>
              <a:t>Q1 2027</a:t>
            </a:r>
            <a:endParaRPr lang="en-US" sz="1300">
              <a:solidFill>
                <a:schemeClr val="bg1"/>
              </a:solidFill>
            </a:endParaRPr>
          </a:p>
        </p:txBody>
      </p:sp>
      <p:cxnSp>
        <p:nvCxnSpPr>
          <p:cNvPr id="7" name="Line 7"/>
          <p:cNvCxnSpPr/>
          <p:nvPr/>
        </p:nvCxnSpPr>
        <p:spPr>
          <a:xfrm>
            <a:off x="2743200" y="2377440"/>
            <a:ext cx="0" cy="3794760"/>
          </a:xfrm>
          <a:prstGeom prst="line">
            <a:avLst/>
          </a:prstGeom>
          <a:ln w="9525">
            <a:solidFill>
              <a:schemeClr val="tx1">
                <a:alpha val="12000"/>
              </a:schemeClr>
            </a:solidFill>
            <a:prstDash val="dash"/>
          </a:ln>
        </p:spPr>
      </p:cxnSp>
      <p:sp>
        <p:nvSpPr>
          <p:cNvPr id="8" name="Shape 8"/>
          <p:cNvSpPr/>
          <p:nvPr/>
        </p:nvSpPr>
        <p:spPr>
          <a:xfrm>
            <a:off x="4981880" y="1783080"/>
            <a:ext cx="2128952" cy="457200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300" b="1">
                <a:solidFill>
                  <a:schemeClr val="tx1"/>
                </a:solidFill>
              </a:rPr>
              <a:t>Q2 2027</a:t>
            </a:r>
            <a:endParaRPr lang="en-US" sz="1300">
              <a:solidFill>
                <a:schemeClr val="tx1"/>
              </a:solidFill>
            </a:endParaRPr>
          </a:p>
        </p:txBody>
      </p:sp>
      <p:cxnSp>
        <p:nvCxnSpPr>
          <p:cNvPr id="9" name="Line 9"/>
          <p:cNvCxnSpPr/>
          <p:nvPr/>
        </p:nvCxnSpPr>
        <p:spPr>
          <a:xfrm>
            <a:off x="4945304" y="2377440"/>
            <a:ext cx="0" cy="3794760"/>
          </a:xfrm>
          <a:prstGeom prst="line">
            <a:avLst/>
          </a:prstGeom>
          <a:ln w="9525">
            <a:solidFill>
              <a:schemeClr val="tx1">
                <a:alpha val="12000"/>
              </a:schemeClr>
            </a:solidFill>
            <a:prstDash val="dash"/>
          </a:ln>
        </p:spPr>
      </p:cxnSp>
      <p:sp>
        <p:nvSpPr>
          <p:cNvPr id="10" name="Shape 10"/>
          <p:cNvSpPr/>
          <p:nvPr/>
        </p:nvSpPr>
        <p:spPr>
          <a:xfrm>
            <a:off x="7183984" y="1783080"/>
            <a:ext cx="2128952" cy="457200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300" b="1">
                <a:solidFill>
                  <a:schemeClr val="tx1"/>
                </a:solidFill>
              </a:rPr>
              <a:t>Q3 2027</a:t>
            </a:r>
            <a:endParaRPr lang="en-US" sz="1300">
              <a:solidFill>
                <a:schemeClr val="tx1"/>
              </a:solidFill>
            </a:endParaRPr>
          </a:p>
        </p:txBody>
      </p:sp>
      <p:cxnSp>
        <p:nvCxnSpPr>
          <p:cNvPr id="11" name="Line 11"/>
          <p:cNvCxnSpPr/>
          <p:nvPr/>
        </p:nvCxnSpPr>
        <p:spPr>
          <a:xfrm>
            <a:off x="7147408" y="2377440"/>
            <a:ext cx="0" cy="3794760"/>
          </a:xfrm>
          <a:prstGeom prst="line">
            <a:avLst/>
          </a:prstGeom>
          <a:ln w="9525">
            <a:solidFill>
              <a:schemeClr val="tx1">
                <a:alpha val="12000"/>
              </a:schemeClr>
            </a:solidFill>
            <a:prstDash val="dash"/>
          </a:ln>
        </p:spPr>
      </p:cxnSp>
      <p:sp>
        <p:nvSpPr>
          <p:cNvPr id="12" name="Shape 12"/>
          <p:cNvSpPr/>
          <p:nvPr/>
        </p:nvSpPr>
        <p:spPr>
          <a:xfrm>
            <a:off x="9386087" y="1783080"/>
            <a:ext cx="2128952" cy="457200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300" b="1">
                <a:solidFill>
                  <a:schemeClr val="tx1"/>
                </a:solidFill>
              </a:rPr>
              <a:t>Q4 2027</a:t>
            </a:r>
            <a:endParaRPr lang="en-US" sz="1300">
              <a:solidFill>
                <a:schemeClr val="tx1"/>
              </a:solidFill>
            </a:endParaRPr>
          </a:p>
        </p:txBody>
      </p:sp>
      <p:cxnSp>
        <p:nvCxnSpPr>
          <p:cNvPr id="13" name="Line 13"/>
          <p:cNvCxnSpPr/>
          <p:nvPr/>
        </p:nvCxnSpPr>
        <p:spPr>
          <a:xfrm>
            <a:off x="9349511" y="2377440"/>
            <a:ext cx="0" cy="3794760"/>
          </a:xfrm>
          <a:prstGeom prst="line">
            <a:avLst/>
          </a:prstGeom>
          <a:ln w="9525">
            <a:solidFill>
              <a:schemeClr val="tx1">
                <a:alpha val="12000"/>
              </a:schemeClr>
            </a:solidFill>
            <a:prstDash val="dash"/>
          </a:ln>
        </p:spPr>
      </p:cxnSp>
      <p:sp>
        <p:nvSpPr>
          <p:cNvPr id="14" name="Shape 14"/>
          <p:cNvSpPr/>
          <p:nvPr/>
        </p:nvSpPr>
        <p:spPr>
          <a:xfrm>
            <a:off x="640080" y="2651760"/>
            <a:ext cx="182880" cy="1828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5" name="Shape 15"/>
          <p:cNvSpPr txBox="1"/>
          <p:nvPr/>
        </p:nvSpPr>
        <p:spPr>
          <a:xfrm>
            <a:off x="960120" y="2514600"/>
            <a:ext cx="173736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500" b="1"/>
              <a:t>Design</a:t>
            </a:r>
            <a:endParaRPr lang="en-US" sz="1500"/>
          </a:p>
        </p:txBody>
      </p:sp>
      <p:sp>
        <p:nvSpPr>
          <p:cNvPr id="16" name="Shape 16"/>
          <p:cNvSpPr/>
          <p:nvPr/>
        </p:nvSpPr>
        <p:spPr>
          <a:xfrm>
            <a:off x="2788920" y="2514600"/>
            <a:ext cx="3211716" cy="457200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</p:spPr>
        <p:txBody>
          <a:bodyPr wrap="square" lIns="137160" tIns="0" rIns="91440" bIns="0" anchor="ctr" rtlCol="0">
            <a:noAutofit/>
          </a:bodyPr>
          <a:lstStyle/>
          <a:p>
            <a:r>
              <a:rPr lang="en-US" sz="1200" b="1">
                <a:solidFill>
                  <a:schemeClr val="bg1"/>
                </a:solidFill>
              </a:rPr>
              <a:t>Research &amp; concepts</a:t>
            </a: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7" name="Shape 17"/>
          <p:cNvSpPr/>
          <p:nvPr/>
        </p:nvSpPr>
        <p:spPr>
          <a:xfrm>
            <a:off x="6092076" y="2514600"/>
            <a:ext cx="3211716" cy="457200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</p:spPr>
        <p:txBody>
          <a:bodyPr wrap="square" lIns="137160" tIns="0" rIns="91440" bIns="0" anchor="ctr" rtlCol="0">
            <a:noAutofit/>
          </a:bodyPr>
          <a:lstStyle/>
          <a:p>
            <a:r>
              <a:rPr lang="en-US" sz="1200" b="1">
                <a:solidFill>
                  <a:schemeClr val="bg1"/>
                </a:solidFill>
              </a:rPr>
              <a:t>Design system v2</a:t>
            </a: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8" name="Shape 18"/>
          <p:cNvSpPr/>
          <p:nvPr/>
        </p:nvSpPr>
        <p:spPr>
          <a:xfrm>
            <a:off x="640080" y="3383280"/>
            <a:ext cx="182880" cy="1828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19" name="Shape 19"/>
          <p:cNvSpPr txBox="1"/>
          <p:nvPr/>
        </p:nvSpPr>
        <p:spPr>
          <a:xfrm>
            <a:off x="960120" y="3246120"/>
            <a:ext cx="173736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500" b="1"/>
              <a:t>Engineering</a:t>
            </a:r>
            <a:endParaRPr lang="en-US" sz="1500"/>
          </a:p>
        </p:txBody>
      </p:sp>
      <p:sp>
        <p:nvSpPr>
          <p:cNvPr id="20" name="Shape 20"/>
          <p:cNvSpPr/>
          <p:nvPr/>
        </p:nvSpPr>
        <p:spPr>
          <a:xfrm>
            <a:off x="3889972" y="3246120"/>
            <a:ext cx="4312768" cy="457200"/>
          </a:xfrm>
          <a:prstGeom prst="roundRect">
            <a:avLst>
              <a:gd name="adj" fmla="val 30000"/>
            </a:avLst>
          </a:prstGeom>
          <a:solidFill>
            <a:schemeClr val="accent2"/>
          </a:solidFill>
          <a:ln>
            <a:noFill/>
          </a:ln>
        </p:spPr>
        <p:txBody>
          <a:bodyPr wrap="square" lIns="137160" tIns="0" rIns="91440" bIns="0" anchor="ctr" rtlCol="0">
            <a:noAutofit/>
          </a:bodyPr>
          <a:lstStyle/>
          <a:p>
            <a:r>
              <a:rPr lang="en-US" sz="1200" b="1">
                <a:solidFill>
                  <a:schemeClr val="bg1"/>
                </a:solidFill>
              </a:rPr>
              <a:t>New platform build</a:t>
            </a: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1" name="Shape 21"/>
          <p:cNvSpPr/>
          <p:nvPr/>
        </p:nvSpPr>
        <p:spPr>
          <a:xfrm>
            <a:off x="8294180" y="3246120"/>
            <a:ext cx="3211716" cy="457200"/>
          </a:xfrm>
          <a:prstGeom prst="roundRect">
            <a:avLst>
              <a:gd name="adj" fmla="val 30000"/>
            </a:avLst>
          </a:prstGeom>
          <a:solidFill>
            <a:schemeClr val="accent2"/>
          </a:solidFill>
          <a:ln>
            <a:noFill/>
          </a:ln>
        </p:spPr>
        <p:txBody>
          <a:bodyPr wrap="square" lIns="137160" tIns="0" rIns="91440" bIns="0" anchor="ctr" rtlCol="0">
            <a:noAutofit/>
          </a:bodyPr>
          <a:lstStyle/>
          <a:p>
            <a:r>
              <a:rPr lang="en-US" sz="1200" b="1">
                <a:solidFill>
                  <a:schemeClr val="bg1"/>
                </a:solidFill>
              </a:rPr>
              <a:t>Performance</a:t>
            </a: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2" name="Shape 22"/>
          <p:cNvSpPr/>
          <p:nvPr/>
        </p:nvSpPr>
        <p:spPr>
          <a:xfrm>
            <a:off x="640080" y="4114800"/>
            <a:ext cx="182880" cy="1828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23" name="Shape 23"/>
          <p:cNvSpPr txBox="1"/>
          <p:nvPr/>
        </p:nvSpPr>
        <p:spPr>
          <a:xfrm>
            <a:off x="960120" y="3977640"/>
            <a:ext cx="173736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500" b="1"/>
              <a:t>Marketing</a:t>
            </a:r>
            <a:endParaRPr lang="en-US" sz="1500"/>
          </a:p>
        </p:txBody>
      </p:sp>
      <p:sp>
        <p:nvSpPr>
          <p:cNvPr id="24" name="Shape 24"/>
          <p:cNvSpPr/>
          <p:nvPr/>
        </p:nvSpPr>
        <p:spPr>
          <a:xfrm>
            <a:off x="4991024" y="3977640"/>
            <a:ext cx="2110664" cy="4572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  <p:txBody>
          <a:bodyPr wrap="square" lIns="137160" tIns="0" rIns="91440" bIns="0" anchor="ctr" rtlCol="0">
            <a:noAutofit/>
          </a:bodyPr>
          <a:lstStyle/>
          <a:p>
            <a:r>
              <a:rPr lang="en-US" sz="1200" b="1">
                <a:solidFill>
                  <a:schemeClr val="bg1"/>
                </a:solidFill>
              </a:rPr>
              <a:t>Brand refresh</a:t>
            </a: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5" name="Shape 25"/>
          <p:cNvSpPr/>
          <p:nvPr/>
        </p:nvSpPr>
        <p:spPr>
          <a:xfrm>
            <a:off x="8294180" y="3977640"/>
            <a:ext cx="2110664" cy="4572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  <p:txBody>
          <a:bodyPr wrap="square" lIns="137160" tIns="0" rIns="91440" bIns="0" anchor="ctr" rtlCol="0">
            <a:noAutofit/>
          </a:bodyPr>
          <a:lstStyle/>
          <a:p>
            <a:r>
              <a:rPr lang="en-US" sz="1200" b="1">
                <a:solidFill>
                  <a:schemeClr val="bg1"/>
                </a:solidFill>
              </a:rPr>
              <a:t>Launch campaign</a:t>
            </a: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6" name="Shape 26"/>
          <p:cNvSpPr/>
          <p:nvPr/>
        </p:nvSpPr>
        <p:spPr>
          <a:xfrm>
            <a:off x="640080" y="4846320"/>
            <a:ext cx="182880" cy="18288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27" name="Shape 27"/>
          <p:cNvSpPr txBox="1"/>
          <p:nvPr/>
        </p:nvSpPr>
        <p:spPr>
          <a:xfrm>
            <a:off x="960120" y="4709160"/>
            <a:ext cx="173736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500" b="1"/>
              <a:t>Sales</a:t>
            </a:r>
            <a:endParaRPr lang="en-US" sz="1500"/>
          </a:p>
        </p:txBody>
      </p:sp>
      <p:sp>
        <p:nvSpPr>
          <p:cNvPr id="28" name="Shape 28"/>
          <p:cNvSpPr/>
          <p:nvPr/>
        </p:nvSpPr>
        <p:spPr>
          <a:xfrm>
            <a:off x="2788920" y="4709160"/>
            <a:ext cx="2110664" cy="457200"/>
          </a:xfrm>
          <a:prstGeom prst="roundRect">
            <a:avLst>
              <a:gd name="adj" fmla="val 30000"/>
            </a:avLst>
          </a:prstGeom>
          <a:solidFill>
            <a:schemeClr val="accent4"/>
          </a:solidFill>
          <a:ln>
            <a:noFill/>
          </a:ln>
        </p:spPr>
        <p:txBody>
          <a:bodyPr wrap="square" lIns="137160" tIns="0" rIns="91440" bIns="0" anchor="ctr" rtlCol="0">
            <a:noAutofit/>
          </a:bodyPr>
          <a:lstStyle/>
          <a:p>
            <a:r>
              <a:rPr lang="en-US" sz="1200" b="1">
                <a:solidFill>
                  <a:schemeClr val="tx1"/>
                </a:solidFill>
              </a:rPr>
              <a:t>Pilot clients</a:t>
            </a:r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29" name="Shape 29"/>
          <p:cNvSpPr/>
          <p:nvPr/>
        </p:nvSpPr>
        <p:spPr>
          <a:xfrm>
            <a:off x="7193128" y="4709160"/>
            <a:ext cx="4312768" cy="457200"/>
          </a:xfrm>
          <a:prstGeom prst="roundRect">
            <a:avLst>
              <a:gd name="adj" fmla="val 30000"/>
            </a:avLst>
          </a:prstGeom>
          <a:solidFill>
            <a:schemeClr val="accent4"/>
          </a:solidFill>
          <a:ln>
            <a:noFill/>
          </a:ln>
        </p:spPr>
        <p:txBody>
          <a:bodyPr wrap="square" lIns="137160" tIns="0" rIns="91440" bIns="0" anchor="ctr" rtlCol="0">
            <a:noAutofit/>
          </a:bodyPr>
          <a:lstStyle/>
          <a:p>
            <a:r>
              <a:rPr lang="en-US" sz="1200" b="1">
                <a:solidFill>
                  <a:schemeClr val="tx1"/>
                </a:solidFill>
              </a:rPr>
              <a:t>Partner program</a:t>
            </a:r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30" name="Shape 30"/>
          <p:cNvSpPr/>
          <p:nvPr/>
        </p:nvSpPr>
        <p:spPr>
          <a:xfrm>
            <a:off x="640080" y="5577840"/>
            <a:ext cx="182880" cy="1828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31" name="Shape 31"/>
          <p:cNvSpPr txBox="1"/>
          <p:nvPr/>
        </p:nvSpPr>
        <p:spPr>
          <a:xfrm>
            <a:off x="960120" y="5440680"/>
            <a:ext cx="173736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500" b="1"/>
              <a:t>Support</a:t>
            </a:r>
            <a:endParaRPr lang="en-US" sz="1500"/>
          </a:p>
        </p:txBody>
      </p:sp>
      <p:sp>
        <p:nvSpPr>
          <p:cNvPr id="32" name="Shape 32"/>
          <p:cNvSpPr/>
          <p:nvPr/>
        </p:nvSpPr>
        <p:spPr>
          <a:xfrm>
            <a:off x="6092076" y="5440680"/>
            <a:ext cx="5413820" cy="457200"/>
          </a:xfrm>
          <a:prstGeom prst="roundRect">
            <a:avLst>
              <a:gd name="adj" fmla="val 30000"/>
            </a:avLst>
          </a:prstGeom>
          <a:solidFill>
            <a:schemeClr val="accent5"/>
          </a:solidFill>
          <a:ln>
            <a:noFill/>
          </a:ln>
        </p:spPr>
        <p:txBody>
          <a:bodyPr wrap="square" lIns="137160" tIns="0" rIns="91440" bIns="0" anchor="ctr" rtlCol="0">
            <a:noAutofit/>
          </a:bodyPr>
          <a:lstStyle/>
          <a:p>
            <a:r>
              <a:rPr lang="en-US" sz="1200" b="1">
                <a:solidFill>
                  <a:schemeClr val="bg1"/>
                </a:solidFill>
              </a:rPr>
              <a:t>Help center &amp; chat</a:t>
            </a:r>
            <a:endParaRPr lang="en-US" sz="1200">
              <a:solidFill>
                <a:schemeClr val="bg1"/>
              </a:solidFill>
            </a:endParaRPr>
          </a:p>
        </p:txBody>
      </p:sp>
      <p:cxnSp>
        <p:nvCxnSpPr>
          <p:cNvPr id="33" name="Line 33"/>
          <p:cNvCxnSpPr/>
          <p:nvPr/>
        </p:nvCxnSpPr>
        <p:spPr>
          <a:xfrm>
            <a:off x="5605935" y="2331720"/>
            <a:ext cx="0" cy="3886200"/>
          </a:xfrm>
          <a:prstGeom prst="line">
            <a:avLst/>
          </a:prstGeom>
          <a:ln w="22225">
            <a:solidFill>
              <a:schemeClr val="accent5"/>
            </a:solidFill>
          </a:ln>
        </p:spPr>
      </p:cxnSp>
      <p:sp>
        <p:nvSpPr>
          <p:cNvPr id="34" name="Shape 34"/>
          <p:cNvSpPr/>
          <p:nvPr/>
        </p:nvSpPr>
        <p:spPr>
          <a:xfrm>
            <a:off x="5194455" y="6172200"/>
            <a:ext cx="822960" cy="27432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900" b="1">
                <a:solidFill>
                  <a:schemeClr val="bg1"/>
                </a:solidFill>
              </a:rPr>
              <a:t>TODAY</a:t>
            </a:r>
            <a:endParaRPr lang="en-US" sz="9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PROCESS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Five phases from idea to launch</a:t>
            </a:r>
            <a:endParaRPr lang="en-US"/>
          </a:p>
        </p:txBody>
      </p:sp>
      <p:sp>
        <p:nvSpPr>
          <p:cNvPr id="4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05</a:t>
            </a:fld>
            <a:endParaRPr lang="en-US"/>
          </a:p>
        </p:txBody>
      </p:sp>
      <p:sp>
        <p:nvSpPr>
          <p:cNvPr id="5" name="Footer"/>
          <p:cNvSpPr txBox="1"/>
          <p:nvPr/>
        </p:nvSpPr>
        <p:spPr>
          <a:xfrm>
            <a:off x="640080" y="6355080"/>
            <a:ext cx="45720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Timeline Template</a:t>
            </a:r>
          </a:p>
        </p:txBody>
      </p:sp>
      <p:sp>
        <p:nvSpPr>
          <p:cNvPr id="6" name="Shape 6"/>
          <p:cNvSpPr/>
          <p:nvPr/>
        </p:nvSpPr>
        <p:spPr>
          <a:xfrm>
            <a:off x="640080" y="2011680"/>
            <a:ext cx="2328611" cy="1371600"/>
          </a:xfrm>
          <a:prstGeom prst="homePlate">
            <a:avLst>
              <a:gd name="adj" fmla="val 28000"/>
            </a:avLst>
          </a:prstGeom>
          <a:solidFill>
            <a:schemeClr val="accent1"/>
          </a:solidFill>
          <a:ln>
            <a:noFill/>
          </a:ln>
        </p:spPr>
        <p:txBody>
          <a:bodyPr wrap="square" lIns="45720" tIns="0" rIns="137160" bIns="0" anchor="ctr" rtlCol="0">
            <a:noAutofit/>
          </a:bodyPr>
          <a:lstStyle/>
          <a:p>
            <a:pPr algn="ctr"/>
            <a:r>
              <a:rPr lang="en-US" sz="1300" b="1">
                <a:solidFill>
                  <a:schemeClr val="bg1"/>
                </a:solidFill>
              </a:rPr>
              <a:t>01</a:t>
            </a:r>
            <a:endParaRPr lang="en-US" sz="1300">
              <a:solidFill>
                <a:schemeClr val="bg1"/>
              </a:solidFill>
            </a:endParaRPr>
          </a:p>
          <a:p>
            <a:pPr algn="ctr"/>
            <a:r>
              <a:rPr lang="en-US" sz="2000" b="1">
                <a:solidFill>
                  <a:schemeClr val="bg1"/>
                </a:solidFill>
              </a:rPr>
              <a:t>Discover</a:t>
            </a:r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7" name="Shape 7"/>
          <p:cNvSpPr txBox="1"/>
          <p:nvPr/>
        </p:nvSpPr>
        <p:spPr>
          <a:xfrm>
            <a:off x="777240" y="3657600"/>
            <a:ext cx="1962851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100" b="1" spc="150">
                <a:solidFill>
                  <a:schemeClr val="accent1"/>
                </a:solidFill>
              </a:rPr>
              <a:t>WEEKS 1–2</a:t>
            </a:r>
            <a:endParaRPr lang="en-US" sz="1100">
              <a:solidFill>
                <a:schemeClr val="accent1"/>
              </a:solidFill>
            </a:endParaRPr>
          </a:p>
        </p:txBody>
      </p:sp>
      <p:sp>
        <p:nvSpPr>
          <p:cNvPr id="8" name="Shape 8"/>
          <p:cNvSpPr txBox="1"/>
          <p:nvPr/>
        </p:nvSpPr>
        <p:spPr>
          <a:xfrm>
            <a:off x="777240" y="4023360"/>
            <a:ext cx="1917131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chemeClr val="tx2"/>
                </a:solidFill>
              </a:rPr>
              <a:t>Interviews, data review and goals.</a:t>
            </a:r>
            <a:endParaRPr lang="en-US" sz="1400">
              <a:solidFill>
                <a:schemeClr val="tx2"/>
              </a:solidFill>
            </a:endParaRPr>
          </a:p>
        </p:txBody>
      </p:sp>
      <p:cxnSp>
        <p:nvCxnSpPr>
          <p:cNvPr id="9" name="Line 9"/>
          <p:cNvCxnSpPr/>
          <p:nvPr/>
        </p:nvCxnSpPr>
        <p:spPr>
          <a:xfrm>
            <a:off x="777240" y="5257800"/>
            <a:ext cx="1734251" cy="0"/>
          </a:xfrm>
          <a:prstGeom prst="line">
            <a:avLst/>
          </a:prstGeom>
          <a:ln w="38100" cap="rnd">
            <a:solidFill>
              <a:schemeClr val="accent1"/>
            </a:solidFill>
          </a:ln>
        </p:spPr>
      </p:cxnSp>
      <p:sp>
        <p:nvSpPr>
          <p:cNvPr id="10" name="Shape 10"/>
          <p:cNvSpPr/>
          <p:nvPr/>
        </p:nvSpPr>
        <p:spPr>
          <a:xfrm>
            <a:off x="2822387" y="2011680"/>
            <a:ext cx="2328611" cy="1371600"/>
          </a:xfrm>
          <a:prstGeom prst="chevron">
            <a:avLst>
              <a:gd name="adj" fmla="val 28000"/>
            </a:avLst>
          </a:prstGeom>
          <a:solidFill>
            <a:schemeClr val="accent2"/>
          </a:solidFill>
          <a:ln>
            <a:noFill/>
          </a:ln>
        </p:spPr>
        <p:txBody>
          <a:bodyPr wrap="square" lIns="274320" tIns="0" rIns="137160" bIns="0" anchor="ctr" rtlCol="0">
            <a:noAutofit/>
          </a:bodyPr>
          <a:lstStyle/>
          <a:p>
            <a:pPr algn="ctr"/>
            <a:r>
              <a:rPr lang="en-US" sz="1300" b="1">
                <a:solidFill>
                  <a:schemeClr val="bg1"/>
                </a:solidFill>
              </a:rPr>
              <a:t>02</a:t>
            </a:r>
            <a:endParaRPr lang="en-US" sz="1300">
              <a:solidFill>
                <a:schemeClr val="bg1"/>
              </a:solidFill>
            </a:endParaRPr>
          </a:p>
          <a:p>
            <a:pPr algn="ctr"/>
            <a:r>
              <a:rPr lang="en-US" sz="2000" b="1">
                <a:solidFill>
                  <a:schemeClr val="bg1"/>
                </a:solidFill>
              </a:rPr>
              <a:t>Define</a:t>
            </a:r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11" name="Shape 11"/>
          <p:cNvSpPr txBox="1"/>
          <p:nvPr/>
        </p:nvSpPr>
        <p:spPr>
          <a:xfrm>
            <a:off x="2959547" y="3657600"/>
            <a:ext cx="1962851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100" b="1" spc="150">
                <a:solidFill>
                  <a:schemeClr val="accent2"/>
                </a:solidFill>
              </a:rPr>
              <a:t>WEEKS 3–4</a:t>
            </a:r>
            <a:endParaRPr lang="en-US" sz="1100">
              <a:solidFill>
                <a:schemeClr val="accent2"/>
              </a:solidFill>
            </a:endParaRPr>
          </a:p>
        </p:txBody>
      </p:sp>
      <p:sp>
        <p:nvSpPr>
          <p:cNvPr id="12" name="Shape 12"/>
          <p:cNvSpPr txBox="1"/>
          <p:nvPr/>
        </p:nvSpPr>
        <p:spPr>
          <a:xfrm>
            <a:off x="2959547" y="4023360"/>
            <a:ext cx="1917131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chemeClr val="tx2"/>
                </a:solidFill>
              </a:rPr>
              <a:t>Scope, success metrics, plan.</a:t>
            </a:r>
            <a:endParaRPr lang="en-US" sz="1400">
              <a:solidFill>
                <a:schemeClr val="tx2"/>
              </a:solidFill>
            </a:endParaRPr>
          </a:p>
        </p:txBody>
      </p:sp>
      <p:cxnSp>
        <p:nvCxnSpPr>
          <p:cNvPr id="13" name="Line 13"/>
          <p:cNvCxnSpPr/>
          <p:nvPr/>
        </p:nvCxnSpPr>
        <p:spPr>
          <a:xfrm>
            <a:off x="2959547" y="5257800"/>
            <a:ext cx="173425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</p:cxnSp>
      <p:sp>
        <p:nvSpPr>
          <p:cNvPr id="14" name="Shape 14"/>
          <p:cNvSpPr/>
          <p:nvPr/>
        </p:nvSpPr>
        <p:spPr>
          <a:xfrm>
            <a:off x="5004694" y="2011680"/>
            <a:ext cx="2328611" cy="1371600"/>
          </a:xfrm>
          <a:prstGeom prst="chevron">
            <a:avLst>
              <a:gd name="adj" fmla="val 28000"/>
            </a:avLst>
          </a:prstGeom>
          <a:solidFill>
            <a:schemeClr val="accent3"/>
          </a:solidFill>
          <a:ln>
            <a:noFill/>
          </a:ln>
        </p:spPr>
        <p:txBody>
          <a:bodyPr wrap="square" lIns="274320" tIns="0" rIns="137160" bIns="0" anchor="ctr" rtlCol="0">
            <a:noAutofit/>
          </a:bodyPr>
          <a:lstStyle/>
          <a:p>
            <a:pPr algn="ctr"/>
            <a:r>
              <a:rPr lang="en-US" sz="1300" b="1">
                <a:solidFill>
                  <a:schemeClr val="bg1"/>
                </a:solidFill>
              </a:rPr>
              <a:t>03</a:t>
            </a:r>
            <a:endParaRPr lang="en-US" sz="1300">
              <a:solidFill>
                <a:schemeClr val="bg1"/>
              </a:solidFill>
            </a:endParaRPr>
          </a:p>
          <a:p>
            <a:pPr algn="ctr"/>
            <a:r>
              <a:rPr lang="en-US" sz="2000" b="1">
                <a:solidFill>
                  <a:schemeClr val="bg1"/>
                </a:solidFill>
              </a:rPr>
              <a:t>Design</a:t>
            </a:r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15" name="Shape 15"/>
          <p:cNvSpPr txBox="1"/>
          <p:nvPr/>
        </p:nvSpPr>
        <p:spPr>
          <a:xfrm>
            <a:off x="5141854" y="3657600"/>
            <a:ext cx="1962851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100" b="1" spc="150">
                <a:solidFill>
                  <a:schemeClr val="accent3"/>
                </a:solidFill>
              </a:rPr>
              <a:t>WEEKS 5–8</a:t>
            </a:r>
            <a:endParaRPr lang="en-US" sz="1100">
              <a:solidFill>
                <a:schemeClr val="accent3"/>
              </a:solidFill>
            </a:endParaRPr>
          </a:p>
        </p:txBody>
      </p:sp>
      <p:sp>
        <p:nvSpPr>
          <p:cNvPr id="16" name="Shape 16"/>
          <p:cNvSpPr txBox="1"/>
          <p:nvPr/>
        </p:nvSpPr>
        <p:spPr>
          <a:xfrm>
            <a:off x="5141854" y="4023360"/>
            <a:ext cx="1917131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chemeClr val="tx2"/>
                </a:solidFill>
              </a:rPr>
              <a:t>Flows, prototypes and testing.</a:t>
            </a:r>
            <a:endParaRPr lang="en-US" sz="1400">
              <a:solidFill>
                <a:schemeClr val="tx2"/>
              </a:solidFill>
            </a:endParaRPr>
          </a:p>
        </p:txBody>
      </p:sp>
      <p:cxnSp>
        <p:nvCxnSpPr>
          <p:cNvPr id="17" name="Line 17"/>
          <p:cNvCxnSpPr/>
          <p:nvPr/>
        </p:nvCxnSpPr>
        <p:spPr>
          <a:xfrm>
            <a:off x="5141854" y="5257800"/>
            <a:ext cx="1734251" cy="0"/>
          </a:xfrm>
          <a:prstGeom prst="line">
            <a:avLst/>
          </a:prstGeom>
          <a:ln w="38100" cap="rnd">
            <a:solidFill>
              <a:schemeClr val="accent3"/>
            </a:solidFill>
          </a:ln>
        </p:spPr>
      </p:cxnSp>
      <p:sp>
        <p:nvSpPr>
          <p:cNvPr id="18" name="Shape 18"/>
          <p:cNvSpPr/>
          <p:nvPr/>
        </p:nvSpPr>
        <p:spPr>
          <a:xfrm>
            <a:off x="7187001" y="2011680"/>
            <a:ext cx="2328611" cy="1371600"/>
          </a:xfrm>
          <a:prstGeom prst="chevron">
            <a:avLst>
              <a:gd name="adj" fmla="val 28000"/>
            </a:avLst>
          </a:prstGeom>
          <a:solidFill>
            <a:schemeClr val="accent4"/>
          </a:solidFill>
          <a:ln>
            <a:noFill/>
          </a:ln>
        </p:spPr>
        <p:txBody>
          <a:bodyPr wrap="square" lIns="274320" tIns="0" rIns="137160" bIns="0" anchor="ctr" rtlCol="0">
            <a:noAutofit/>
          </a:bodyPr>
          <a:lstStyle/>
          <a:p>
            <a:pPr algn="ctr"/>
            <a:r>
              <a:rPr lang="en-US" sz="1300" b="1">
                <a:solidFill>
                  <a:schemeClr val="tx1"/>
                </a:solidFill>
              </a:rPr>
              <a:t>04</a:t>
            </a:r>
            <a:endParaRPr lang="en-US" sz="1300">
              <a:solidFill>
                <a:schemeClr val="tx1"/>
              </a:solidFill>
            </a:endParaRPr>
          </a:p>
          <a:p>
            <a:pPr algn="ctr"/>
            <a:r>
              <a:rPr lang="en-US" sz="2000" b="1">
                <a:solidFill>
                  <a:schemeClr val="tx1"/>
                </a:solidFill>
              </a:rPr>
              <a:t>Build</a:t>
            </a:r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19" name="Shape 19"/>
          <p:cNvSpPr txBox="1"/>
          <p:nvPr/>
        </p:nvSpPr>
        <p:spPr>
          <a:xfrm>
            <a:off x="7324161" y="3657600"/>
            <a:ext cx="1962851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100" b="1" spc="150">
                <a:solidFill>
                  <a:schemeClr val="accent4"/>
                </a:solidFill>
              </a:rPr>
              <a:t>WEEKS 9–14</a:t>
            </a:r>
            <a:endParaRPr lang="en-US" sz="1100">
              <a:solidFill>
                <a:schemeClr val="accent4"/>
              </a:solidFill>
            </a:endParaRPr>
          </a:p>
        </p:txBody>
      </p:sp>
      <p:sp>
        <p:nvSpPr>
          <p:cNvPr id="20" name="Shape 20"/>
          <p:cNvSpPr txBox="1"/>
          <p:nvPr/>
        </p:nvSpPr>
        <p:spPr>
          <a:xfrm>
            <a:off x="7324161" y="4023360"/>
            <a:ext cx="1917131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chemeClr val="tx2"/>
                </a:solidFill>
              </a:rPr>
              <a:t>Development and QA in sprints.</a:t>
            </a:r>
            <a:endParaRPr lang="en-US" sz="1400">
              <a:solidFill>
                <a:schemeClr val="tx2"/>
              </a:solidFill>
            </a:endParaRPr>
          </a:p>
        </p:txBody>
      </p:sp>
      <p:cxnSp>
        <p:nvCxnSpPr>
          <p:cNvPr id="21" name="Line 21"/>
          <p:cNvCxnSpPr/>
          <p:nvPr/>
        </p:nvCxnSpPr>
        <p:spPr>
          <a:xfrm>
            <a:off x="7324161" y="5257800"/>
            <a:ext cx="1734251" cy="0"/>
          </a:xfrm>
          <a:prstGeom prst="line">
            <a:avLst/>
          </a:prstGeom>
          <a:ln w="38100" cap="rnd">
            <a:solidFill>
              <a:schemeClr val="accent4"/>
            </a:solidFill>
          </a:ln>
        </p:spPr>
      </p:cxnSp>
      <p:sp>
        <p:nvSpPr>
          <p:cNvPr id="22" name="Shape 22"/>
          <p:cNvSpPr/>
          <p:nvPr/>
        </p:nvSpPr>
        <p:spPr>
          <a:xfrm>
            <a:off x="9369308" y="2011680"/>
            <a:ext cx="2328611" cy="1371600"/>
          </a:xfrm>
          <a:prstGeom prst="chevron">
            <a:avLst>
              <a:gd name="adj" fmla="val 28000"/>
            </a:avLst>
          </a:prstGeom>
          <a:solidFill>
            <a:schemeClr val="accent5"/>
          </a:solidFill>
          <a:ln>
            <a:noFill/>
          </a:ln>
        </p:spPr>
        <p:txBody>
          <a:bodyPr wrap="square" lIns="274320" tIns="0" rIns="137160" bIns="0" anchor="ctr" rtlCol="0">
            <a:noAutofit/>
          </a:bodyPr>
          <a:lstStyle/>
          <a:p>
            <a:pPr algn="ctr"/>
            <a:r>
              <a:rPr lang="en-US" sz="1300" b="1">
                <a:solidFill>
                  <a:schemeClr val="bg1"/>
                </a:solidFill>
              </a:rPr>
              <a:t>05</a:t>
            </a:r>
            <a:endParaRPr lang="en-US" sz="1300">
              <a:solidFill>
                <a:schemeClr val="bg1"/>
              </a:solidFill>
            </a:endParaRPr>
          </a:p>
          <a:p>
            <a:pPr algn="ctr"/>
            <a:r>
              <a:rPr lang="en-US" sz="2000" b="1">
                <a:solidFill>
                  <a:schemeClr val="bg1"/>
                </a:solidFill>
              </a:rPr>
              <a:t>Launch</a:t>
            </a:r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23" name="Shape 23"/>
          <p:cNvSpPr txBox="1"/>
          <p:nvPr/>
        </p:nvSpPr>
        <p:spPr>
          <a:xfrm>
            <a:off x="9506468" y="3657600"/>
            <a:ext cx="1962851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100" b="1" spc="150">
                <a:solidFill>
                  <a:schemeClr val="accent5"/>
                </a:solidFill>
              </a:rPr>
              <a:t>WEEK 15</a:t>
            </a:r>
            <a:endParaRPr lang="en-US" sz="1100">
              <a:solidFill>
                <a:schemeClr val="accent5"/>
              </a:solidFill>
            </a:endParaRPr>
          </a:p>
        </p:txBody>
      </p:sp>
      <p:sp>
        <p:nvSpPr>
          <p:cNvPr id="24" name="Shape 24"/>
          <p:cNvSpPr txBox="1"/>
          <p:nvPr/>
        </p:nvSpPr>
        <p:spPr>
          <a:xfrm>
            <a:off x="9506468" y="4023360"/>
            <a:ext cx="1917131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chemeClr val="tx2"/>
                </a:solidFill>
              </a:rPr>
              <a:t>Release, measure, celebrate.</a:t>
            </a:r>
            <a:endParaRPr lang="en-US" sz="1400">
              <a:solidFill>
                <a:schemeClr val="tx2"/>
              </a:solidFill>
            </a:endParaRPr>
          </a:p>
        </p:txBody>
      </p:sp>
      <p:cxnSp>
        <p:nvCxnSpPr>
          <p:cNvPr id="25" name="Line 25"/>
          <p:cNvCxnSpPr/>
          <p:nvPr/>
        </p:nvCxnSpPr>
        <p:spPr>
          <a:xfrm>
            <a:off x="9506468" y="5257800"/>
            <a:ext cx="1734251" cy="0"/>
          </a:xfrm>
          <a:prstGeom prst="line">
            <a:avLst/>
          </a:prstGeom>
          <a:ln w="38100" cap="rnd">
            <a:solidFill>
              <a:schemeClr val="accent5"/>
            </a:solidFill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YEAR AT A GLANCE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2027 calendar of key dates</a:t>
            </a:r>
            <a:endParaRPr lang="en-US"/>
          </a:p>
        </p:txBody>
      </p:sp>
      <p:sp>
        <p:nvSpPr>
          <p:cNvPr id="4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06</a:t>
            </a:fld>
            <a:endParaRPr lang="en-US"/>
          </a:p>
        </p:txBody>
      </p:sp>
      <p:sp>
        <p:nvSpPr>
          <p:cNvPr id="5" name="Footer"/>
          <p:cNvSpPr txBox="1"/>
          <p:nvPr/>
        </p:nvSpPr>
        <p:spPr>
          <a:xfrm>
            <a:off x="640080" y="6355080"/>
            <a:ext cx="45720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Timeline Template</a:t>
            </a:r>
          </a:p>
        </p:txBody>
      </p:sp>
      <p:sp>
        <p:nvSpPr>
          <p:cNvPr id="6" name="Shape 6"/>
          <p:cNvSpPr/>
          <p:nvPr/>
        </p:nvSpPr>
        <p:spPr>
          <a:xfrm>
            <a:off x="667512" y="1783080"/>
            <a:ext cx="854431" cy="43434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7" name="Shape 7"/>
          <p:cNvSpPr txBox="1"/>
          <p:nvPr/>
        </p:nvSpPr>
        <p:spPr>
          <a:xfrm>
            <a:off x="640080" y="1874520"/>
            <a:ext cx="9092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200" b="1" spc="100"/>
              <a:t>JAN</a:t>
            </a:r>
            <a:endParaRPr lang="en-US" sz="1200"/>
          </a:p>
        </p:txBody>
      </p:sp>
      <p:sp>
        <p:nvSpPr>
          <p:cNvPr id="8" name="Shape 8"/>
          <p:cNvSpPr/>
          <p:nvPr/>
        </p:nvSpPr>
        <p:spPr>
          <a:xfrm>
            <a:off x="1576807" y="1783080"/>
            <a:ext cx="854431" cy="4343400"/>
          </a:xfrm>
          <a:prstGeom prst="roundRect">
            <a:avLst>
              <a:gd name="adj" fmla="val 8000"/>
            </a:avLst>
          </a:prstGeom>
          <a:solidFill>
            <a:schemeClr val="bg1"/>
          </a:solidFill>
          <a:ln>
            <a:noFill/>
          </a:ln>
        </p:spPr>
      </p:sp>
      <p:sp>
        <p:nvSpPr>
          <p:cNvPr id="9" name="Shape 9"/>
          <p:cNvSpPr txBox="1"/>
          <p:nvPr/>
        </p:nvSpPr>
        <p:spPr>
          <a:xfrm>
            <a:off x="1549375" y="1874520"/>
            <a:ext cx="9092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200" b="1" spc="100"/>
              <a:t>FEB</a:t>
            </a:r>
            <a:endParaRPr lang="en-US" sz="1200"/>
          </a:p>
        </p:txBody>
      </p:sp>
      <p:sp>
        <p:nvSpPr>
          <p:cNvPr id="10" name="Shape 10"/>
          <p:cNvSpPr/>
          <p:nvPr/>
        </p:nvSpPr>
        <p:spPr>
          <a:xfrm>
            <a:off x="2486101" y="1783080"/>
            <a:ext cx="854431" cy="43434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1" name="Shape 11"/>
          <p:cNvSpPr txBox="1"/>
          <p:nvPr/>
        </p:nvSpPr>
        <p:spPr>
          <a:xfrm>
            <a:off x="2458669" y="1874520"/>
            <a:ext cx="9092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200" b="1" spc="100"/>
              <a:t>MAR</a:t>
            </a:r>
            <a:endParaRPr lang="en-US" sz="1200"/>
          </a:p>
        </p:txBody>
      </p:sp>
      <p:sp>
        <p:nvSpPr>
          <p:cNvPr id="12" name="Shape 12"/>
          <p:cNvSpPr/>
          <p:nvPr/>
        </p:nvSpPr>
        <p:spPr>
          <a:xfrm>
            <a:off x="3395396" y="1783080"/>
            <a:ext cx="854431" cy="4343400"/>
          </a:xfrm>
          <a:prstGeom prst="roundRect">
            <a:avLst>
              <a:gd name="adj" fmla="val 8000"/>
            </a:avLst>
          </a:prstGeom>
          <a:solidFill>
            <a:schemeClr val="bg1"/>
          </a:solidFill>
          <a:ln>
            <a:noFill/>
          </a:ln>
        </p:spPr>
      </p:sp>
      <p:sp>
        <p:nvSpPr>
          <p:cNvPr id="13" name="Shape 13"/>
          <p:cNvSpPr txBox="1"/>
          <p:nvPr/>
        </p:nvSpPr>
        <p:spPr>
          <a:xfrm>
            <a:off x="3367964" y="1874520"/>
            <a:ext cx="9092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200" b="1" spc="100"/>
              <a:t>APR</a:t>
            </a:r>
            <a:endParaRPr lang="en-US" sz="1200"/>
          </a:p>
        </p:txBody>
      </p:sp>
      <p:sp>
        <p:nvSpPr>
          <p:cNvPr id="14" name="Shape 14"/>
          <p:cNvSpPr/>
          <p:nvPr/>
        </p:nvSpPr>
        <p:spPr>
          <a:xfrm>
            <a:off x="4304690" y="1783080"/>
            <a:ext cx="854431" cy="43434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5" name="Shape 15"/>
          <p:cNvSpPr txBox="1"/>
          <p:nvPr/>
        </p:nvSpPr>
        <p:spPr>
          <a:xfrm>
            <a:off x="4277258" y="1874520"/>
            <a:ext cx="9092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200" b="1" spc="100"/>
              <a:t>MAY</a:t>
            </a:r>
            <a:endParaRPr lang="en-US" sz="1200"/>
          </a:p>
        </p:txBody>
      </p:sp>
      <p:sp>
        <p:nvSpPr>
          <p:cNvPr id="16" name="Shape 16"/>
          <p:cNvSpPr/>
          <p:nvPr/>
        </p:nvSpPr>
        <p:spPr>
          <a:xfrm>
            <a:off x="5213985" y="1783080"/>
            <a:ext cx="854431" cy="4343400"/>
          </a:xfrm>
          <a:prstGeom prst="roundRect">
            <a:avLst>
              <a:gd name="adj" fmla="val 8000"/>
            </a:avLst>
          </a:prstGeom>
          <a:solidFill>
            <a:schemeClr val="bg1"/>
          </a:solidFill>
          <a:ln>
            <a:noFill/>
          </a:ln>
        </p:spPr>
      </p:sp>
      <p:sp>
        <p:nvSpPr>
          <p:cNvPr id="17" name="Shape 17"/>
          <p:cNvSpPr txBox="1"/>
          <p:nvPr/>
        </p:nvSpPr>
        <p:spPr>
          <a:xfrm>
            <a:off x="5186553" y="1874520"/>
            <a:ext cx="9092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200" b="1" spc="100"/>
              <a:t>JUN</a:t>
            </a:r>
            <a:endParaRPr lang="en-US" sz="1200"/>
          </a:p>
        </p:txBody>
      </p:sp>
      <p:sp>
        <p:nvSpPr>
          <p:cNvPr id="18" name="Shape 18"/>
          <p:cNvSpPr/>
          <p:nvPr/>
        </p:nvSpPr>
        <p:spPr>
          <a:xfrm>
            <a:off x="6123280" y="1783080"/>
            <a:ext cx="854431" cy="43434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9" name="Shape 19"/>
          <p:cNvSpPr txBox="1"/>
          <p:nvPr/>
        </p:nvSpPr>
        <p:spPr>
          <a:xfrm>
            <a:off x="6095848" y="1874520"/>
            <a:ext cx="9092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200" b="1" spc="100"/>
              <a:t>JUL</a:t>
            </a:r>
            <a:endParaRPr lang="en-US" sz="1200"/>
          </a:p>
        </p:txBody>
      </p:sp>
      <p:sp>
        <p:nvSpPr>
          <p:cNvPr id="20" name="Shape 20"/>
          <p:cNvSpPr/>
          <p:nvPr/>
        </p:nvSpPr>
        <p:spPr>
          <a:xfrm>
            <a:off x="7032574" y="1783080"/>
            <a:ext cx="854431" cy="4343400"/>
          </a:xfrm>
          <a:prstGeom prst="roundRect">
            <a:avLst>
              <a:gd name="adj" fmla="val 8000"/>
            </a:avLst>
          </a:prstGeom>
          <a:solidFill>
            <a:schemeClr val="bg1"/>
          </a:solidFill>
          <a:ln>
            <a:noFill/>
          </a:ln>
        </p:spPr>
      </p:sp>
      <p:sp>
        <p:nvSpPr>
          <p:cNvPr id="21" name="Shape 21"/>
          <p:cNvSpPr txBox="1"/>
          <p:nvPr/>
        </p:nvSpPr>
        <p:spPr>
          <a:xfrm>
            <a:off x="7005142" y="1874520"/>
            <a:ext cx="9092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200" b="1" spc="100"/>
              <a:t>AUG</a:t>
            </a:r>
            <a:endParaRPr lang="en-US" sz="1200"/>
          </a:p>
        </p:txBody>
      </p:sp>
      <p:sp>
        <p:nvSpPr>
          <p:cNvPr id="22" name="Shape 22"/>
          <p:cNvSpPr/>
          <p:nvPr/>
        </p:nvSpPr>
        <p:spPr>
          <a:xfrm>
            <a:off x="7941869" y="1783080"/>
            <a:ext cx="854431" cy="43434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23" name="Shape 23"/>
          <p:cNvSpPr txBox="1"/>
          <p:nvPr/>
        </p:nvSpPr>
        <p:spPr>
          <a:xfrm>
            <a:off x="7914437" y="1874520"/>
            <a:ext cx="9092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200" b="1" spc="100"/>
              <a:t>SEP</a:t>
            </a:r>
            <a:endParaRPr lang="en-US" sz="1200"/>
          </a:p>
        </p:txBody>
      </p:sp>
      <p:sp>
        <p:nvSpPr>
          <p:cNvPr id="24" name="Shape 24"/>
          <p:cNvSpPr/>
          <p:nvPr/>
        </p:nvSpPr>
        <p:spPr>
          <a:xfrm>
            <a:off x="8851163" y="1783080"/>
            <a:ext cx="854431" cy="4343400"/>
          </a:xfrm>
          <a:prstGeom prst="roundRect">
            <a:avLst>
              <a:gd name="adj" fmla="val 8000"/>
            </a:avLst>
          </a:prstGeom>
          <a:solidFill>
            <a:schemeClr val="bg1"/>
          </a:solidFill>
          <a:ln>
            <a:noFill/>
          </a:ln>
        </p:spPr>
      </p:sp>
      <p:sp>
        <p:nvSpPr>
          <p:cNvPr id="25" name="Shape 25"/>
          <p:cNvSpPr txBox="1"/>
          <p:nvPr/>
        </p:nvSpPr>
        <p:spPr>
          <a:xfrm>
            <a:off x="8823731" y="1874520"/>
            <a:ext cx="9092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200" b="1" spc="100"/>
              <a:t>OCT</a:t>
            </a:r>
            <a:endParaRPr lang="en-US" sz="1200"/>
          </a:p>
        </p:txBody>
      </p:sp>
      <p:sp>
        <p:nvSpPr>
          <p:cNvPr id="26" name="Shape 26"/>
          <p:cNvSpPr/>
          <p:nvPr/>
        </p:nvSpPr>
        <p:spPr>
          <a:xfrm>
            <a:off x="9760458" y="1783080"/>
            <a:ext cx="854431" cy="43434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27" name="Shape 27"/>
          <p:cNvSpPr txBox="1"/>
          <p:nvPr/>
        </p:nvSpPr>
        <p:spPr>
          <a:xfrm>
            <a:off x="9733026" y="1874520"/>
            <a:ext cx="9092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200" b="1" spc="100"/>
              <a:t>NOV</a:t>
            </a:r>
            <a:endParaRPr lang="en-US" sz="1200"/>
          </a:p>
        </p:txBody>
      </p:sp>
      <p:sp>
        <p:nvSpPr>
          <p:cNvPr id="28" name="Shape 28"/>
          <p:cNvSpPr/>
          <p:nvPr/>
        </p:nvSpPr>
        <p:spPr>
          <a:xfrm>
            <a:off x="10669753" y="1783080"/>
            <a:ext cx="854431" cy="4343400"/>
          </a:xfrm>
          <a:prstGeom prst="roundRect">
            <a:avLst>
              <a:gd name="adj" fmla="val 8000"/>
            </a:avLst>
          </a:prstGeom>
          <a:solidFill>
            <a:schemeClr val="bg1"/>
          </a:solidFill>
          <a:ln>
            <a:noFill/>
          </a:ln>
        </p:spPr>
      </p:sp>
      <p:sp>
        <p:nvSpPr>
          <p:cNvPr id="29" name="Shape 29"/>
          <p:cNvSpPr txBox="1"/>
          <p:nvPr/>
        </p:nvSpPr>
        <p:spPr>
          <a:xfrm>
            <a:off x="10642321" y="1874520"/>
            <a:ext cx="9092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200" b="1" spc="100"/>
              <a:t>DEC</a:t>
            </a:r>
            <a:endParaRPr lang="en-US" sz="1200"/>
          </a:p>
        </p:txBody>
      </p:sp>
      <p:sp>
        <p:nvSpPr>
          <p:cNvPr id="30" name="Shape 30"/>
          <p:cNvSpPr/>
          <p:nvPr/>
        </p:nvSpPr>
        <p:spPr>
          <a:xfrm>
            <a:off x="694944" y="2423160"/>
            <a:ext cx="799567" cy="640080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</p:spPr>
        <p:txBody>
          <a:bodyPr wrap="square" lIns="91440" tIns="0" rIns="45720" bIns="0" anchor="ctr" rtlCol="0">
            <a:noAutofit/>
          </a:bodyPr>
          <a:lstStyle/>
          <a:p>
            <a:r>
              <a:rPr lang="en-US" sz="1100" b="1">
                <a:solidFill>
                  <a:schemeClr val="bg1"/>
                </a:solidFill>
              </a:rPr>
              <a:t>Kickoff</a:t>
            </a:r>
            <a:endParaRPr lang="en-US" sz="1100">
              <a:solidFill>
                <a:schemeClr val="bg1"/>
              </a:solidFill>
            </a:endParaRPr>
          </a:p>
        </p:txBody>
      </p:sp>
      <p:sp>
        <p:nvSpPr>
          <p:cNvPr id="31" name="Shape 31"/>
          <p:cNvSpPr/>
          <p:nvPr/>
        </p:nvSpPr>
        <p:spPr>
          <a:xfrm>
            <a:off x="1604239" y="2423160"/>
            <a:ext cx="1254214" cy="640080"/>
          </a:xfrm>
          <a:prstGeom prst="roundRect">
            <a:avLst>
              <a:gd name="adj" fmla="val 30000"/>
            </a:avLst>
          </a:prstGeom>
          <a:solidFill>
            <a:schemeClr val="accent2"/>
          </a:solidFill>
          <a:ln>
            <a:noFill/>
          </a:ln>
        </p:spPr>
        <p:txBody>
          <a:bodyPr wrap="square" lIns="91440" tIns="0" rIns="45720" bIns="0" anchor="ctr" rtlCol="0">
            <a:noAutofit/>
          </a:bodyPr>
          <a:lstStyle/>
          <a:p>
            <a:r>
              <a:rPr lang="en-US" sz="1100" b="1">
                <a:solidFill>
                  <a:schemeClr val="bg1"/>
                </a:solidFill>
              </a:rPr>
              <a:t>Hiring sprint</a:t>
            </a:r>
            <a:endParaRPr lang="en-US" sz="1100">
              <a:solidFill>
                <a:schemeClr val="bg1"/>
              </a:solidFill>
            </a:endParaRPr>
          </a:p>
        </p:txBody>
      </p:sp>
      <p:sp>
        <p:nvSpPr>
          <p:cNvPr id="32" name="Shape 32"/>
          <p:cNvSpPr/>
          <p:nvPr/>
        </p:nvSpPr>
        <p:spPr>
          <a:xfrm>
            <a:off x="2968180" y="2423160"/>
            <a:ext cx="890496" cy="64008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  <p:txBody>
          <a:bodyPr wrap="square" lIns="91440" tIns="0" rIns="45720" bIns="0" anchor="ctr" rtlCol="0">
            <a:noAutofit/>
          </a:bodyPr>
          <a:lstStyle/>
          <a:p>
            <a:r>
              <a:rPr lang="en-US" sz="1100" b="1">
                <a:solidFill>
                  <a:schemeClr val="bg1"/>
                </a:solidFill>
              </a:rPr>
              <a:t>Q1 review</a:t>
            </a:r>
            <a:endParaRPr lang="en-US" sz="1100">
              <a:solidFill>
                <a:schemeClr val="bg1"/>
              </a:solidFill>
            </a:endParaRPr>
          </a:p>
        </p:txBody>
      </p:sp>
      <p:sp>
        <p:nvSpPr>
          <p:cNvPr id="33" name="Shape 33"/>
          <p:cNvSpPr/>
          <p:nvPr/>
        </p:nvSpPr>
        <p:spPr>
          <a:xfrm>
            <a:off x="5241417" y="2423160"/>
            <a:ext cx="1254214" cy="640080"/>
          </a:xfrm>
          <a:prstGeom prst="roundRect">
            <a:avLst>
              <a:gd name="adj" fmla="val 30000"/>
            </a:avLst>
          </a:prstGeom>
          <a:solidFill>
            <a:schemeClr val="accent5"/>
          </a:solidFill>
          <a:ln>
            <a:noFill/>
          </a:ln>
        </p:spPr>
        <p:txBody>
          <a:bodyPr wrap="square" lIns="91440" tIns="0" rIns="45720" bIns="0" anchor="ctr" rtlCol="0">
            <a:noAutofit/>
          </a:bodyPr>
          <a:lstStyle/>
          <a:p>
            <a:r>
              <a:rPr lang="en-US" sz="1100" b="1">
                <a:solidFill>
                  <a:schemeClr val="bg1"/>
                </a:solidFill>
              </a:rPr>
              <a:t>Summer fair</a:t>
            </a:r>
            <a:endParaRPr lang="en-US" sz="1100">
              <a:solidFill>
                <a:schemeClr val="bg1"/>
              </a:solidFill>
            </a:endParaRPr>
          </a:p>
        </p:txBody>
      </p:sp>
      <p:sp>
        <p:nvSpPr>
          <p:cNvPr id="34" name="Shape 34"/>
          <p:cNvSpPr/>
          <p:nvPr/>
        </p:nvSpPr>
        <p:spPr>
          <a:xfrm>
            <a:off x="7969301" y="2423160"/>
            <a:ext cx="981426" cy="640080"/>
          </a:xfrm>
          <a:prstGeom prst="roundRect">
            <a:avLst>
              <a:gd name="adj" fmla="val 30000"/>
            </a:avLst>
          </a:prstGeom>
          <a:solidFill>
            <a:schemeClr val="accent6"/>
          </a:solidFill>
          <a:ln>
            <a:noFill/>
          </a:ln>
        </p:spPr>
        <p:txBody>
          <a:bodyPr wrap="square" lIns="91440" tIns="0" rIns="45720" bIns="0" anchor="ctr" rtlCol="0">
            <a:noAutofit/>
          </a:bodyPr>
          <a:lstStyle/>
          <a:p>
            <a:r>
              <a:rPr lang="en-US" sz="1100" b="1">
                <a:solidFill>
                  <a:schemeClr val="bg1"/>
                </a:solidFill>
              </a:rPr>
              <a:t>Launch</a:t>
            </a:r>
            <a:endParaRPr lang="en-US" sz="1100">
              <a:solidFill>
                <a:schemeClr val="bg1"/>
              </a:solidFill>
            </a:endParaRPr>
          </a:p>
        </p:txBody>
      </p:sp>
      <p:sp>
        <p:nvSpPr>
          <p:cNvPr id="35" name="Shape 35"/>
          <p:cNvSpPr/>
          <p:nvPr/>
        </p:nvSpPr>
        <p:spPr>
          <a:xfrm>
            <a:off x="10151608" y="2423160"/>
            <a:ext cx="1345143" cy="640080"/>
          </a:xfrm>
          <a:prstGeom prst="roundRect">
            <a:avLst>
              <a:gd name="adj" fmla="val 30000"/>
            </a:avLst>
          </a:prstGeom>
          <a:solidFill>
            <a:schemeClr val="accent2"/>
          </a:solidFill>
          <a:ln>
            <a:noFill/>
          </a:ln>
        </p:spPr>
        <p:txBody>
          <a:bodyPr wrap="square" lIns="91440" tIns="0" rIns="45720" bIns="0" anchor="ctr" rtlCol="0">
            <a:noAutofit/>
          </a:bodyPr>
          <a:lstStyle/>
          <a:p>
            <a:r>
              <a:rPr lang="en-US" sz="1100" b="1">
                <a:solidFill>
                  <a:schemeClr val="bg1"/>
                </a:solidFill>
              </a:rPr>
              <a:t>Holiday party</a:t>
            </a:r>
            <a:endParaRPr lang="en-US" sz="1100">
              <a:solidFill>
                <a:schemeClr val="bg1"/>
              </a:solidFill>
            </a:endParaRPr>
          </a:p>
        </p:txBody>
      </p:sp>
      <p:sp>
        <p:nvSpPr>
          <p:cNvPr id="36" name="Shape 36"/>
          <p:cNvSpPr/>
          <p:nvPr/>
        </p:nvSpPr>
        <p:spPr>
          <a:xfrm>
            <a:off x="1058662" y="4160520"/>
            <a:ext cx="1527002" cy="640080"/>
          </a:xfrm>
          <a:prstGeom prst="roundRect">
            <a:avLst>
              <a:gd name="adj" fmla="val 30000"/>
            </a:avLst>
          </a:prstGeom>
          <a:solidFill>
            <a:schemeClr val="accent4"/>
          </a:solidFill>
          <a:ln>
            <a:noFill/>
          </a:ln>
        </p:spPr>
        <p:txBody>
          <a:bodyPr wrap="square" lIns="91440" tIns="0" rIns="45720" bIns="0" anchor="ctr" rtlCol="0">
            <a:noAutofit/>
          </a:bodyPr>
          <a:lstStyle/>
          <a:p>
            <a:r>
              <a:rPr lang="en-US" sz="1100" b="1">
                <a:solidFill>
                  <a:schemeClr val="tx1"/>
                </a:solidFill>
              </a:rPr>
              <a:t>Team offsite</a:t>
            </a:r>
            <a:endParaRPr lang="en-US" sz="1100">
              <a:solidFill>
                <a:schemeClr val="tx1"/>
              </a:solidFill>
            </a:endParaRPr>
          </a:p>
        </p:txBody>
      </p:sp>
      <p:sp>
        <p:nvSpPr>
          <p:cNvPr id="37" name="Shape 37"/>
          <p:cNvSpPr/>
          <p:nvPr/>
        </p:nvSpPr>
        <p:spPr>
          <a:xfrm>
            <a:off x="6514429" y="4160520"/>
            <a:ext cx="1890720" cy="640080"/>
          </a:xfrm>
          <a:prstGeom prst="roundRect">
            <a:avLst>
              <a:gd name="adj" fmla="val 30000"/>
            </a:avLst>
          </a:prstGeom>
          <a:solidFill>
            <a:schemeClr val="accent6"/>
          </a:solidFill>
          <a:ln>
            <a:noFill/>
          </a:ln>
        </p:spPr>
        <p:txBody>
          <a:bodyPr wrap="square" lIns="91440" tIns="0" rIns="45720" bIns="0" anchor="ctr" rtlCol="0">
            <a:noAutofit/>
          </a:bodyPr>
          <a:lstStyle/>
          <a:p>
            <a:r>
              <a:rPr lang="en-US" sz="1100" b="1">
                <a:solidFill>
                  <a:schemeClr val="bg1"/>
                </a:solidFill>
              </a:rPr>
              <a:t>Summer interns</a:t>
            </a:r>
            <a:endParaRPr lang="en-US" sz="1100">
              <a:solidFill>
                <a:schemeClr val="bg1"/>
              </a:solidFill>
            </a:endParaRPr>
          </a:p>
        </p:txBody>
      </p:sp>
      <p:sp>
        <p:nvSpPr>
          <p:cNvPr id="38" name="Shape 38"/>
          <p:cNvSpPr/>
          <p:nvPr/>
        </p:nvSpPr>
        <p:spPr>
          <a:xfrm>
            <a:off x="9424172" y="4160520"/>
            <a:ext cx="1708861" cy="640080"/>
          </a:xfrm>
          <a:prstGeom prst="roundRect">
            <a:avLst>
              <a:gd name="adj" fmla="val 30000"/>
            </a:avLst>
          </a:prstGeom>
          <a:solidFill>
            <a:schemeClr val="accent5"/>
          </a:solidFill>
          <a:ln>
            <a:noFill/>
          </a:ln>
        </p:spPr>
        <p:txBody>
          <a:bodyPr wrap="square" lIns="91440" tIns="0" rIns="45720" bIns="0" anchor="ctr" rtlCol="0">
            <a:noAutofit/>
          </a:bodyPr>
          <a:lstStyle/>
          <a:p>
            <a:r>
              <a:rPr lang="en-US" sz="1100" b="1">
                <a:solidFill>
                  <a:schemeClr val="bg1"/>
                </a:solidFill>
              </a:rPr>
              <a:t>Annual report</a:t>
            </a:r>
            <a:endParaRPr lang="en-US" sz="1100">
              <a:solidFill>
                <a:schemeClr val="bg1"/>
              </a:solidFill>
            </a:endParaRPr>
          </a:p>
        </p:txBody>
      </p:sp>
      <p:sp>
        <p:nvSpPr>
          <p:cNvPr id="39" name="Shape 39"/>
          <p:cNvSpPr/>
          <p:nvPr/>
        </p:nvSpPr>
        <p:spPr>
          <a:xfrm>
            <a:off x="3422828" y="3291840"/>
            <a:ext cx="1708861" cy="640080"/>
          </a:xfrm>
          <a:prstGeom prst="roundRect">
            <a:avLst>
              <a:gd name="adj" fmla="val 30000"/>
            </a:avLst>
          </a:prstGeom>
          <a:solidFill>
            <a:schemeClr val="accent4"/>
          </a:solidFill>
          <a:ln>
            <a:noFill/>
          </a:ln>
        </p:spPr>
        <p:txBody>
          <a:bodyPr wrap="square" lIns="91440" tIns="0" rIns="45720" bIns="0" anchor="ctr" rtlCol="0">
            <a:noAutofit/>
          </a:bodyPr>
          <a:lstStyle/>
          <a:p>
            <a:r>
              <a:rPr lang="en-US" sz="1100" b="1">
                <a:solidFill>
                  <a:schemeClr val="tx1"/>
                </a:solidFill>
              </a:rPr>
              <a:t>Beta program</a:t>
            </a:r>
            <a:endParaRPr lang="en-US" sz="1100">
              <a:solidFill>
                <a:schemeClr val="tx1"/>
              </a:solidFill>
            </a:endParaRPr>
          </a:p>
        </p:txBody>
      </p:sp>
      <p:sp>
        <p:nvSpPr>
          <p:cNvPr id="40" name="Shape 40"/>
          <p:cNvSpPr/>
          <p:nvPr/>
        </p:nvSpPr>
        <p:spPr>
          <a:xfrm>
            <a:off x="5696064" y="3291840"/>
            <a:ext cx="2163508" cy="640080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</p:spPr>
        <p:txBody>
          <a:bodyPr wrap="square" lIns="91440" tIns="0" rIns="45720" bIns="0" anchor="ctr" rtlCol="0">
            <a:noAutofit/>
          </a:bodyPr>
          <a:lstStyle/>
          <a:p>
            <a:r>
              <a:rPr lang="en-US" sz="1100" b="1">
                <a:solidFill>
                  <a:schemeClr val="bg1"/>
                </a:solidFill>
              </a:rPr>
              <a:t>Platform v2</a:t>
            </a:r>
            <a:endParaRPr lang="en-US" sz="1100">
              <a:solidFill>
                <a:schemeClr val="bg1"/>
              </a:solidFill>
            </a:endParaRPr>
          </a:p>
        </p:txBody>
      </p:sp>
      <p:sp>
        <p:nvSpPr>
          <p:cNvPr id="41" name="Shape 41"/>
          <p:cNvSpPr/>
          <p:nvPr/>
        </p:nvSpPr>
        <p:spPr>
          <a:xfrm>
            <a:off x="8878595" y="3291840"/>
            <a:ext cx="1345143" cy="64008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  <p:txBody>
          <a:bodyPr wrap="square" lIns="91440" tIns="0" rIns="45720" bIns="0" anchor="ctr" rtlCol="0">
            <a:noAutofit/>
          </a:bodyPr>
          <a:lstStyle/>
          <a:p>
            <a:r>
              <a:rPr lang="en-US" sz="1100" b="1">
                <a:solidFill>
                  <a:schemeClr val="bg1"/>
                </a:solidFill>
              </a:rPr>
              <a:t>Roadshow</a:t>
            </a:r>
            <a:endParaRPr lang="en-US" sz="1100">
              <a:solidFill>
                <a:schemeClr val="bg1"/>
              </a:solidFill>
            </a:endParaRPr>
          </a:p>
        </p:txBody>
      </p:sp>
      <p:sp>
        <p:nvSpPr>
          <p:cNvPr id="42" name="Shape 42"/>
          <p:cNvSpPr txBox="1"/>
          <p:nvPr/>
        </p:nvSpPr>
        <p:spPr>
          <a:xfrm>
            <a:off x="822960" y="5120640"/>
            <a:ext cx="10545775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300">
                <a:solidFill>
                  <a:schemeClr val="tx2"/>
                </a:solidFill>
              </a:rPr>
              <a:t>Tip: stretch any bar to change its dates — each month column is exactly the same width.</a:t>
            </a:r>
            <a:endParaRPr lang="en-US" sz="13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JOURNEY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customer journey</a:t>
            </a:r>
            <a:endParaRPr lang="en-US"/>
          </a:p>
        </p:txBody>
      </p:sp>
      <p:sp>
        <p:nvSpPr>
          <p:cNvPr id="4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07</a:t>
            </a:fld>
            <a:endParaRPr lang="en-US"/>
          </a:p>
        </p:txBody>
      </p:sp>
      <p:sp>
        <p:nvSpPr>
          <p:cNvPr id="5" name="Footer"/>
          <p:cNvSpPr txBox="1"/>
          <p:nvPr/>
        </p:nvSpPr>
        <p:spPr>
          <a:xfrm>
            <a:off x="640080" y="6355080"/>
            <a:ext cx="45720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Timeline Template</a:t>
            </a:r>
          </a:p>
        </p:txBody>
      </p:sp>
      <p:cxnSp>
        <p:nvCxnSpPr>
          <p:cNvPr id="6" name="Line 6"/>
          <p:cNvCxnSpPr/>
          <p:nvPr/>
        </p:nvCxnSpPr>
        <p:spPr>
          <a:xfrm>
            <a:off x="1188720" y="2651760"/>
            <a:ext cx="9814255" cy="0"/>
          </a:xfrm>
          <a:prstGeom prst="line">
            <a:avLst/>
          </a:prstGeom>
          <a:ln w="114300" cap="rnd">
            <a:solidFill>
              <a:schemeClr val="tx1">
                <a:alpha val="10000"/>
              </a:schemeClr>
            </a:solidFill>
          </a:ln>
        </p:spPr>
      </p:cxnSp>
      <p:cxnSp>
        <p:nvCxnSpPr>
          <p:cNvPr id="7" name="Line 7"/>
          <p:cNvCxnSpPr/>
          <p:nvPr/>
        </p:nvCxnSpPr>
        <p:spPr>
          <a:xfrm>
            <a:off x="1188720" y="4251960"/>
            <a:ext cx="9814255" cy="0"/>
          </a:xfrm>
          <a:prstGeom prst="line">
            <a:avLst/>
          </a:prstGeom>
          <a:ln w="114300" cap="rnd">
            <a:solidFill>
              <a:schemeClr val="tx1">
                <a:alpha val="10000"/>
              </a:schemeClr>
            </a:solidFill>
          </a:ln>
        </p:spPr>
      </p:cxnSp>
      <p:cxnSp>
        <p:nvCxnSpPr>
          <p:cNvPr id="8" name="Line 8"/>
          <p:cNvCxnSpPr/>
          <p:nvPr/>
        </p:nvCxnSpPr>
        <p:spPr>
          <a:xfrm>
            <a:off x="1188720" y="5852160"/>
            <a:ext cx="9814255" cy="0"/>
          </a:xfrm>
          <a:prstGeom prst="line">
            <a:avLst/>
          </a:prstGeom>
          <a:ln w="114300" cap="rnd">
            <a:solidFill>
              <a:schemeClr val="tx1">
                <a:alpha val="10000"/>
              </a:schemeClr>
            </a:solidFill>
          </a:ln>
        </p:spPr>
      </p:cxnSp>
      <p:sp>
        <p:nvSpPr>
          <p:cNvPr id="9" name="Shape 9"/>
          <p:cNvSpPr/>
          <p:nvPr/>
        </p:nvSpPr>
        <p:spPr>
          <a:xfrm>
            <a:off x="10202875" y="2651760"/>
            <a:ext cx="1600200" cy="1600200"/>
          </a:xfrm>
          <a:prstGeom prst="blockArc">
            <a:avLst>
              <a:gd name="adj1" fmla="val 16200000"/>
              <a:gd name="adj2" fmla="val 5400000"/>
              <a:gd name="adj3" fmla="val 3500"/>
            </a:avLst>
          </a:prstGeom>
          <a:solidFill>
            <a:schemeClr val="tx1">
              <a:alpha val="10000"/>
            </a:schemeClr>
          </a:solidFill>
          <a:ln>
            <a:noFill/>
          </a:ln>
        </p:spPr>
      </p:sp>
      <p:sp>
        <p:nvSpPr>
          <p:cNvPr id="10" name="Shape 10"/>
          <p:cNvSpPr/>
          <p:nvPr/>
        </p:nvSpPr>
        <p:spPr>
          <a:xfrm>
            <a:off x="388620" y="4251960"/>
            <a:ext cx="1600200" cy="1600200"/>
          </a:xfrm>
          <a:prstGeom prst="blockArc">
            <a:avLst>
              <a:gd name="adj1" fmla="val 5400000"/>
              <a:gd name="adj2" fmla="val 16200000"/>
              <a:gd name="adj3" fmla="val 3500"/>
            </a:avLst>
          </a:prstGeom>
          <a:solidFill>
            <a:schemeClr val="tx1">
              <a:alpha val="10000"/>
            </a:schemeClr>
          </a:solidFill>
          <a:ln>
            <a:noFill/>
          </a:ln>
        </p:spPr>
      </p:sp>
      <p:sp>
        <p:nvSpPr>
          <p:cNvPr id="11" name="Shape 11"/>
          <p:cNvSpPr/>
          <p:nvPr/>
        </p:nvSpPr>
        <p:spPr>
          <a:xfrm>
            <a:off x="2092111" y="2377440"/>
            <a:ext cx="548640" cy="54864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1</a:t>
            </a:r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12" name="Shape 12"/>
          <p:cNvSpPr txBox="1"/>
          <p:nvPr/>
        </p:nvSpPr>
        <p:spPr>
          <a:xfrm>
            <a:off x="1086271" y="1691640"/>
            <a:ext cx="256032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600" b="1">
                <a:solidFill>
                  <a:schemeClr val="accent1"/>
                </a:solidFill>
              </a:rPr>
              <a:t>Discover</a:t>
            </a:r>
            <a:endParaRPr lang="en-US" sz="1600">
              <a:solidFill>
                <a:schemeClr val="accent1"/>
              </a:solidFill>
            </a:endParaRPr>
          </a:p>
        </p:txBody>
      </p:sp>
      <p:sp>
        <p:nvSpPr>
          <p:cNvPr id="13" name="Shape 13"/>
          <p:cNvSpPr txBox="1"/>
          <p:nvPr/>
        </p:nvSpPr>
        <p:spPr>
          <a:xfrm>
            <a:off x="1086271" y="1993392"/>
            <a:ext cx="256032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200">
                <a:solidFill>
                  <a:schemeClr val="tx2"/>
                </a:solidFill>
              </a:rPr>
              <a:t>Sees an ad or hears from a friend</a:t>
            </a:r>
            <a:endParaRPr lang="en-US" sz="1200">
              <a:solidFill>
                <a:schemeClr val="tx2"/>
              </a:solidFill>
            </a:endParaRPr>
          </a:p>
        </p:txBody>
      </p:sp>
      <p:sp>
        <p:nvSpPr>
          <p:cNvPr id="14" name="Shape 14"/>
          <p:cNvSpPr/>
          <p:nvPr/>
        </p:nvSpPr>
        <p:spPr>
          <a:xfrm>
            <a:off x="5821528" y="2377440"/>
            <a:ext cx="548640" cy="54864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2</a:t>
            </a:r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15" name="Shape 15"/>
          <p:cNvSpPr txBox="1"/>
          <p:nvPr/>
        </p:nvSpPr>
        <p:spPr>
          <a:xfrm>
            <a:off x="4815688" y="1691640"/>
            <a:ext cx="256032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600" b="1">
                <a:solidFill>
                  <a:schemeClr val="accent2"/>
                </a:solidFill>
              </a:rPr>
              <a:t>Explore</a:t>
            </a:r>
            <a:endParaRPr lang="en-US" sz="1600">
              <a:solidFill>
                <a:schemeClr val="accent2"/>
              </a:solidFill>
            </a:endParaRPr>
          </a:p>
        </p:txBody>
      </p:sp>
      <p:sp>
        <p:nvSpPr>
          <p:cNvPr id="16" name="Shape 16"/>
          <p:cNvSpPr txBox="1"/>
          <p:nvPr/>
        </p:nvSpPr>
        <p:spPr>
          <a:xfrm>
            <a:off x="4815688" y="1993392"/>
            <a:ext cx="256032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200">
                <a:solidFill>
                  <a:schemeClr val="tx2"/>
                </a:solidFill>
              </a:rPr>
              <a:t>Reads reviews and compares</a:t>
            </a:r>
            <a:endParaRPr lang="en-US" sz="1200">
              <a:solidFill>
                <a:schemeClr val="tx2"/>
              </a:solidFill>
            </a:endParaRPr>
          </a:p>
        </p:txBody>
      </p:sp>
      <p:sp>
        <p:nvSpPr>
          <p:cNvPr id="17" name="Shape 17"/>
          <p:cNvSpPr/>
          <p:nvPr/>
        </p:nvSpPr>
        <p:spPr>
          <a:xfrm>
            <a:off x="9550945" y="2377440"/>
            <a:ext cx="548640" cy="548640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3</a:t>
            </a:r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18" name="Shape 18"/>
          <p:cNvSpPr txBox="1"/>
          <p:nvPr/>
        </p:nvSpPr>
        <p:spPr>
          <a:xfrm>
            <a:off x="8545105" y="1691640"/>
            <a:ext cx="256032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600" b="1">
                <a:solidFill>
                  <a:schemeClr val="accent3"/>
                </a:solidFill>
              </a:rPr>
              <a:t>Try</a:t>
            </a:r>
            <a:endParaRPr lang="en-US" sz="1600">
              <a:solidFill>
                <a:schemeClr val="accent3"/>
              </a:solidFill>
            </a:endParaRPr>
          </a:p>
        </p:txBody>
      </p:sp>
      <p:sp>
        <p:nvSpPr>
          <p:cNvPr id="19" name="Shape 19"/>
          <p:cNvSpPr txBox="1"/>
          <p:nvPr/>
        </p:nvSpPr>
        <p:spPr>
          <a:xfrm>
            <a:off x="8545105" y="1993392"/>
            <a:ext cx="256032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200">
                <a:solidFill>
                  <a:schemeClr val="tx2"/>
                </a:solidFill>
              </a:rPr>
              <a:t>Starts a free trial</a:t>
            </a:r>
            <a:endParaRPr lang="en-US" sz="1200">
              <a:solidFill>
                <a:schemeClr val="tx2"/>
              </a:solidFill>
            </a:endParaRPr>
          </a:p>
        </p:txBody>
      </p:sp>
      <p:sp>
        <p:nvSpPr>
          <p:cNvPr id="20" name="Shape 20"/>
          <p:cNvSpPr/>
          <p:nvPr/>
        </p:nvSpPr>
        <p:spPr>
          <a:xfrm>
            <a:off x="9550945" y="3977640"/>
            <a:ext cx="548640" cy="54864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400" b="1">
                <a:solidFill>
                  <a:schemeClr val="tx1"/>
                </a:solidFill>
              </a:rPr>
              <a:t>4</a:t>
            </a: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21" name="Shape 21"/>
          <p:cNvSpPr txBox="1"/>
          <p:nvPr/>
        </p:nvSpPr>
        <p:spPr>
          <a:xfrm>
            <a:off x="8545105" y="3291840"/>
            <a:ext cx="256032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600" b="1">
                <a:solidFill>
                  <a:schemeClr val="accent4"/>
                </a:solidFill>
              </a:rPr>
              <a:t>Buy</a:t>
            </a:r>
            <a:endParaRPr lang="en-US" sz="1600">
              <a:solidFill>
                <a:schemeClr val="accent4"/>
              </a:solidFill>
            </a:endParaRPr>
          </a:p>
        </p:txBody>
      </p:sp>
      <p:sp>
        <p:nvSpPr>
          <p:cNvPr id="22" name="Shape 22"/>
          <p:cNvSpPr txBox="1"/>
          <p:nvPr/>
        </p:nvSpPr>
        <p:spPr>
          <a:xfrm>
            <a:off x="8545105" y="3593592"/>
            <a:ext cx="256032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200">
                <a:solidFill>
                  <a:schemeClr val="tx2"/>
                </a:solidFill>
              </a:rPr>
              <a:t>Chooses a plan and pays</a:t>
            </a:r>
            <a:endParaRPr lang="en-US" sz="1200">
              <a:solidFill>
                <a:schemeClr val="tx2"/>
              </a:solidFill>
            </a:endParaRPr>
          </a:p>
        </p:txBody>
      </p:sp>
      <p:sp>
        <p:nvSpPr>
          <p:cNvPr id="23" name="Shape 23"/>
          <p:cNvSpPr/>
          <p:nvPr/>
        </p:nvSpPr>
        <p:spPr>
          <a:xfrm>
            <a:off x="5821528" y="3977640"/>
            <a:ext cx="548640" cy="548640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5</a:t>
            </a:r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24" name="Shape 24"/>
          <p:cNvSpPr txBox="1"/>
          <p:nvPr/>
        </p:nvSpPr>
        <p:spPr>
          <a:xfrm>
            <a:off x="4815688" y="3291840"/>
            <a:ext cx="256032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600" b="1">
                <a:solidFill>
                  <a:schemeClr val="accent5"/>
                </a:solidFill>
              </a:rPr>
              <a:t>Onboard</a:t>
            </a:r>
            <a:endParaRPr lang="en-US" sz="1600">
              <a:solidFill>
                <a:schemeClr val="accent5"/>
              </a:solidFill>
            </a:endParaRPr>
          </a:p>
        </p:txBody>
      </p:sp>
      <p:sp>
        <p:nvSpPr>
          <p:cNvPr id="25" name="Shape 25"/>
          <p:cNvSpPr txBox="1"/>
          <p:nvPr/>
        </p:nvSpPr>
        <p:spPr>
          <a:xfrm>
            <a:off x="4815688" y="3593592"/>
            <a:ext cx="256032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200">
                <a:solidFill>
                  <a:schemeClr val="tx2"/>
                </a:solidFill>
              </a:rPr>
              <a:t>Guided setup in 10 minutes</a:t>
            </a:r>
            <a:endParaRPr lang="en-US" sz="1200">
              <a:solidFill>
                <a:schemeClr val="tx2"/>
              </a:solidFill>
            </a:endParaRPr>
          </a:p>
        </p:txBody>
      </p:sp>
      <p:sp>
        <p:nvSpPr>
          <p:cNvPr id="26" name="Shape 26"/>
          <p:cNvSpPr/>
          <p:nvPr/>
        </p:nvSpPr>
        <p:spPr>
          <a:xfrm>
            <a:off x="2092111" y="3977640"/>
            <a:ext cx="548640" cy="548640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bg1"/>
            </a:solidFill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6</a:t>
            </a:r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27" name="Shape 27"/>
          <p:cNvSpPr txBox="1"/>
          <p:nvPr/>
        </p:nvSpPr>
        <p:spPr>
          <a:xfrm>
            <a:off x="1086271" y="3291840"/>
            <a:ext cx="256032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600" b="1">
                <a:solidFill>
                  <a:schemeClr val="accent6"/>
                </a:solidFill>
              </a:rPr>
              <a:t>Use</a:t>
            </a:r>
            <a:endParaRPr lang="en-US" sz="1600">
              <a:solidFill>
                <a:schemeClr val="accent6"/>
              </a:solidFill>
            </a:endParaRPr>
          </a:p>
        </p:txBody>
      </p:sp>
      <p:sp>
        <p:nvSpPr>
          <p:cNvPr id="28" name="Shape 28"/>
          <p:cNvSpPr txBox="1"/>
          <p:nvPr/>
        </p:nvSpPr>
        <p:spPr>
          <a:xfrm>
            <a:off x="1086271" y="3593592"/>
            <a:ext cx="256032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200">
                <a:solidFill>
                  <a:schemeClr val="tx2"/>
                </a:solidFill>
              </a:rPr>
              <a:t>Weekly habit forms</a:t>
            </a:r>
            <a:endParaRPr lang="en-US" sz="1200">
              <a:solidFill>
                <a:schemeClr val="tx2"/>
              </a:solidFill>
            </a:endParaRPr>
          </a:p>
        </p:txBody>
      </p:sp>
      <p:sp>
        <p:nvSpPr>
          <p:cNvPr id="29" name="Shape 29"/>
          <p:cNvSpPr/>
          <p:nvPr/>
        </p:nvSpPr>
        <p:spPr>
          <a:xfrm>
            <a:off x="2092111" y="5577840"/>
            <a:ext cx="548640" cy="54864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7</a:t>
            </a:r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30" name="Shape 30"/>
          <p:cNvSpPr txBox="1"/>
          <p:nvPr/>
        </p:nvSpPr>
        <p:spPr>
          <a:xfrm>
            <a:off x="1086271" y="4892040"/>
            <a:ext cx="256032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600" b="1">
                <a:solidFill>
                  <a:schemeClr val="accent1"/>
                </a:solidFill>
              </a:rPr>
              <a:t>Love</a:t>
            </a:r>
            <a:endParaRPr lang="en-US" sz="1600">
              <a:solidFill>
                <a:schemeClr val="accent1"/>
              </a:solidFill>
            </a:endParaRPr>
          </a:p>
        </p:txBody>
      </p:sp>
      <p:sp>
        <p:nvSpPr>
          <p:cNvPr id="31" name="Shape 31"/>
          <p:cNvSpPr txBox="1"/>
          <p:nvPr/>
        </p:nvSpPr>
        <p:spPr>
          <a:xfrm>
            <a:off x="1086271" y="5193792"/>
            <a:ext cx="256032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200">
                <a:solidFill>
                  <a:schemeClr val="tx2"/>
                </a:solidFill>
              </a:rPr>
              <a:t>Gets real results</a:t>
            </a:r>
            <a:endParaRPr lang="en-US" sz="1200">
              <a:solidFill>
                <a:schemeClr val="tx2"/>
              </a:solidFill>
            </a:endParaRPr>
          </a:p>
        </p:txBody>
      </p:sp>
      <p:sp>
        <p:nvSpPr>
          <p:cNvPr id="32" name="Shape 32"/>
          <p:cNvSpPr/>
          <p:nvPr/>
        </p:nvSpPr>
        <p:spPr>
          <a:xfrm>
            <a:off x="5821528" y="5577840"/>
            <a:ext cx="548640" cy="54864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8</a:t>
            </a:r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33" name="Shape 33"/>
          <p:cNvSpPr txBox="1"/>
          <p:nvPr/>
        </p:nvSpPr>
        <p:spPr>
          <a:xfrm>
            <a:off x="4815688" y="4892040"/>
            <a:ext cx="256032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600" b="1">
                <a:solidFill>
                  <a:schemeClr val="accent2"/>
                </a:solidFill>
              </a:rPr>
              <a:t>Share</a:t>
            </a:r>
            <a:endParaRPr lang="en-US" sz="1600">
              <a:solidFill>
                <a:schemeClr val="accent2"/>
              </a:solidFill>
            </a:endParaRPr>
          </a:p>
        </p:txBody>
      </p:sp>
      <p:sp>
        <p:nvSpPr>
          <p:cNvPr id="34" name="Shape 34"/>
          <p:cNvSpPr txBox="1"/>
          <p:nvPr/>
        </p:nvSpPr>
        <p:spPr>
          <a:xfrm>
            <a:off x="4815688" y="5193792"/>
            <a:ext cx="256032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200">
                <a:solidFill>
                  <a:schemeClr val="tx2"/>
                </a:solidFill>
              </a:rPr>
              <a:t>Invites teammates</a:t>
            </a:r>
            <a:endParaRPr lang="en-US" sz="1200">
              <a:solidFill>
                <a:schemeClr val="tx2"/>
              </a:solidFill>
            </a:endParaRPr>
          </a:p>
        </p:txBody>
      </p:sp>
      <p:sp>
        <p:nvSpPr>
          <p:cNvPr id="35" name="Shape 35"/>
          <p:cNvSpPr/>
          <p:nvPr/>
        </p:nvSpPr>
        <p:spPr>
          <a:xfrm>
            <a:off x="9550945" y="5577840"/>
            <a:ext cx="548640" cy="548640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9</a:t>
            </a:r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36" name="Shape 36"/>
          <p:cNvSpPr txBox="1"/>
          <p:nvPr/>
        </p:nvSpPr>
        <p:spPr>
          <a:xfrm>
            <a:off x="8545105" y="4892040"/>
            <a:ext cx="256032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600" b="1">
                <a:solidFill>
                  <a:schemeClr val="accent3"/>
                </a:solidFill>
              </a:rPr>
              <a:t>Renew</a:t>
            </a:r>
            <a:endParaRPr lang="en-US" sz="1600">
              <a:solidFill>
                <a:schemeClr val="accent3"/>
              </a:solidFill>
            </a:endParaRPr>
          </a:p>
        </p:txBody>
      </p:sp>
      <p:sp>
        <p:nvSpPr>
          <p:cNvPr id="37" name="Shape 37"/>
          <p:cNvSpPr txBox="1"/>
          <p:nvPr/>
        </p:nvSpPr>
        <p:spPr>
          <a:xfrm>
            <a:off x="8545105" y="5193792"/>
            <a:ext cx="256032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200">
                <a:solidFill>
                  <a:schemeClr val="tx2"/>
                </a:solidFill>
              </a:rPr>
              <a:t>Upgrades next year</a:t>
            </a:r>
            <a:endParaRPr lang="en-US" sz="12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HISTORY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Our story in three chapters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idx="20" sz="quarter"/>
          </p:nvPr>
        </p:nvSpPr>
        <p:spPr/>
      </p:sp>
      <p:sp>
        <p:nvSpPr>
          <p:cNvPr id="5" name="Picture Placeholder 4"/>
          <p:cNvSpPr>
            <a:spLocks noGrp="1"/>
          </p:cNvSpPr>
          <p:nvPr>
            <p:ph type="pic" idx="21" sz="quarter"/>
          </p:nvPr>
        </p:nvSpPr>
        <p:spPr/>
      </p:sp>
      <p:sp>
        <p:nvSpPr>
          <p:cNvPr id="6" name="Picture Placeholder 5"/>
          <p:cNvSpPr>
            <a:spLocks noGrp="1"/>
          </p:cNvSpPr>
          <p:nvPr>
            <p:ph type="pic" idx="22" sz="quarter"/>
          </p:nvPr>
        </p:nvSpPr>
        <p:spPr/>
      </p:sp>
      <p:sp>
        <p:nvSpPr>
          <p:cNvPr id="7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08</a:t>
            </a:fld>
            <a:endParaRPr lang="en-US"/>
          </a:p>
        </p:txBody>
      </p:sp>
      <p:sp>
        <p:nvSpPr>
          <p:cNvPr id="8" name="Footer"/>
          <p:cNvSpPr txBox="1"/>
          <p:nvPr/>
        </p:nvSpPr>
        <p:spPr>
          <a:xfrm>
            <a:off x="640080" y="6355080"/>
            <a:ext cx="45720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Timeline Template</a:t>
            </a:r>
          </a:p>
        </p:txBody>
      </p:sp>
      <p:cxnSp>
        <p:nvCxnSpPr>
          <p:cNvPr id="9" name="Line 9"/>
          <p:cNvCxnSpPr/>
          <p:nvPr/>
        </p:nvCxnSpPr>
        <p:spPr>
          <a:xfrm>
            <a:off x="640080" y="4224528"/>
            <a:ext cx="10911535" cy="0"/>
          </a:xfrm>
          <a:prstGeom prst="line">
            <a:avLst/>
          </a:prstGeom>
          <a:ln w="19050">
            <a:solidFill>
              <a:schemeClr val="tx1">
                <a:alpha val="15000"/>
              </a:schemeClr>
            </a:solidFill>
          </a:ln>
        </p:spPr>
      </p:cxnSp>
      <p:sp>
        <p:nvSpPr>
          <p:cNvPr id="10" name="Shape 10"/>
          <p:cNvSpPr/>
          <p:nvPr/>
        </p:nvSpPr>
        <p:spPr>
          <a:xfrm>
            <a:off x="640080" y="4069080"/>
            <a:ext cx="1097280" cy="32918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300" b="1">
                <a:solidFill>
                  <a:schemeClr val="bg1"/>
                </a:solidFill>
              </a:rPr>
              <a:t>2015</a:t>
            </a: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11" name="Shape 11"/>
          <p:cNvSpPr txBox="1"/>
          <p:nvPr/>
        </p:nvSpPr>
        <p:spPr>
          <a:xfrm>
            <a:off x="640080" y="4572000"/>
            <a:ext cx="3423818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000" b="1"/>
              <a:t>The beginning</a:t>
            </a:r>
            <a:endParaRPr lang="en-US" sz="2000"/>
          </a:p>
        </p:txBody>
      </p:sp>
      <p:sp>
        <p:nvSpPr>
          <p:cNvPr id="12" name="Shape 12"/>
          <p:cNvSpPr txBox="1"/>
          <p:nvPr/>
        </p:nvSpPr>
        <p:spPr>
          <a:xfrm>
            <a:off x="640080" y="5029200"/>
            <a:ext cx="3240938" cy="10058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300">
                <a:solidFill>
                  <a:schemeClr val="tx2"/>
                </a:solidFill>
              </a:rPr>
              <a:t>A tiny studio above a bakery, three desks and one plant.</a:t>
            </a:r>
            <a:endParaRPr lang="en-US" sz="1300">
              <a:solidFill>
                <a:schemeClr val="tx2"/>
              </a:solidFill>
            </a:endParaRPr>
          </a:p>
        </p:txBody>
      </p:sp>
      <p:sp>
        <p:nvSpPr>
          <p:cNvPr id="13" name="Shape 13"/>
          <p:cNvSpPr/>
          <p:nvPr/>
        </p:nvSpPr>
        <p:spPr>
          <a:xfrm>
            <a:off x="4383938" y="4069080"/>
            <a:ext cx="1097280" cy="32918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300" b="1">
                <a:solidFill>
                  <a:schemeClr val="bg1"/>
                </a:solidFill>
              </a:rPr>
              <a:t>2020</a:t>
            </a: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14" name="Shape 14"/>
          <p:cNvSpPr txBox="1"/>
          <p:nvPr/>
        </p:nvSpPr>
        <p:spPr>
          <a:xfrm>
            <a:off x="4383938" y="4572000"/>
            <a:ext cx="3423818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000" b="1"/>
              <a:t>Growing up</a:t>
            </a:r>
            <a:endParaRPr lang="en-US" sz="2000"/>
          </a:p>
        </p:txBody>
      </p:sp>
      <p:sp>
        <p:nvSpPr>
          <p:cNvPr id="15" name="Shape 15"/>
          <p:cNvSpPr txBox="1"/>
          <p:nvPr/>
        </p:nvSpPr>
        <p:spPr>
          <a:xfrm>
            <a:off x="4383938" y="5029200"/>
            <a:ext cx="3240938" cy="10058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300">
                <a:solidFill>
                  <a:schemeClr val="tx2"/>
                </a:solidFill>
              </a:rPr>
              <a:t>Moved downtown, launched our second product and hit 50 people.</a:t>
            </a:r>
            <a:endParaRPr lang="en-US" sz="1300">
              <a:solidFill>
                <a:schemeClr val="tx2"/>
              </a:solidFill>
            </a:endParaRPr>
          </a:p>
        </p:txBody>
      </p:sp>
      <p:sp>
        <p:nvSpPr>
          <p:cNvPr id="16" name="Shape 16"/>
          <p:cNvSpPr/>
          <p:nvPr/>
        </p:nvSpPr>
        <p:spPr>
          <a:xfrm>
            <a:off x="8127797" y="4069080"/>
            <a:ext cx="1097280" cy="329184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300" b="1">
                <a:solidFill>
                  <a:schemeClr val="bg1"/>
                </a:solidFill>
              </a:rPr>
              <a:t>2027</a:t>
            </a: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17" name="Shape 17"/>
          <p:cNvSpPr txBox="1"/>
          <p:nvPr/>
        </p:nvSpPr>
        <p:spPr>
          <a:xfrm>
            <a:off x="8127797" y="4572000"/>
            <a:ext cx="3423818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000" b="1"/>
              <a:t>Today</a:t>
            </a:r>
            <a:endParaRPr lang="en-US" sz="2000"/>
          </a:p>
        </p:txBody>
      </p:sp>
      <p:sp>
        <p:nvSpPr>
          <p:cNvPr id="18" name="Shape 18"/>
          <p:cNvSpPr txBox="1"/>
          <p:nvPr/>
        </p:nvSpPr>
        <p:spPr>
          <a:xfrm>
            <a:off x="8127797" y="5029200"/>
            <a:ext cx="3240938" cy="10058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300">
                <a:solidFill>
                  <a:schemeClr val="tx2"/>
                </a:solidFill>
              </a:rPr>
              <a:t>Serving customers in 30 countries with a team of 200.</a:t>
            </a:r>
            <a:endParaRPr lang="en-US" sz="13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PROJECT PLAN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Twelve-week project plan</a:t>
            </a:r>
            <a:endParaRPr lang="en-US"/>
          </a:p>
        </p:txBody>
      </p:sp>
      <p:sp>
        <p:nvSpPr>
          <p:cNvPr id="4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09</a:t>
            </a:fld>
            <a:endParaRPr lang="en-US"/>
          </a:p>
        </p:txBody>
      </p:sp>
      <p:sp>
        <p:nvSpPr>
          <p:cNvPr id="5" name="Footer"/>
          <p:cNvSpPr txBox="1"/>
          <p:nvPr/>
        </p:nvSpPr>
        <p:spPr>
          <a:xfrm>
            <a:off x="640080" y="6355080"/>
            <a:ext cx="45720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Timeline Template</a:t>
            </a:r>
          </a:p>
        </p:txBody>
      </p:sp>
      <p:sp>
        <p:nvSpPr>
          <p:cNvPr id="6" name="Shape 6"/>
          <p:cNvSpPr txBox="1"/>
          <p:nvPr/>
        </p:nvSpPr>
        <p:spPr>
          <a:xfrm>
            <a:off x="3108960" y="1783080"/>
            <a:ext cx="703555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100" b="1">
                <a:solidFill>
                  <a:schemeClr val="tx2"/>
                </a:solidFill>
              </a:rPr>
              <a:t>W1</a:t>
            </a:r>
            <a:endParaRPr lang="en-US" sz="1100">
              <a:solidFill>
                <a:schemeClr val="tx2"/>
              </a:solidFill>
            </a:endParaRPr>
          </a:p>
        </p:txBody>
      </p:sp>
      <p:sp>
        <p:nvSpPr>
          <p:cNvPr id="7" name="Shape 7"/>
          <p:cNvSpPr/>
          <p:nvPr/>
        </p:nvSpPr>
        <p:spPr>
          <a:xfrm>
            <a:off x="3127248" y="2148840"/>
            <a:ext cx="666979" cy="3977640"/>
          </a:xfrm>
          <a:prstGeom prst="rect">
            <a:avLst/>
          </a:prstGeom>
          <a:solidFill>
            <a:schemeClr val="bg2"/>
          </a:solidFill>
          <a:ln>
            <a:noFill/>
          </a:ln>
        </p:spPr>
      </p:sp>
      <p:sp>
        <p:nvSpPr>
          <p:cNvPr id="8" name="Shape 8"/>
          <p:cNvSpPr txBox="1"/>
          <p:nvPr/>
        </p:nvSpPr>
        <p:spPr>
          <a:xfrm>
            <a:off x="3812515" y="1783080"/>
            <a:ext cx="703555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100" b="1">
                <a:solidFill>
                  <a:schemeClr val="tx2"/>
                </a:solidFill>
              </a:rPr>
              <a:t>W2</a:t>
            </a:r>
            <a:endParaRPr lang="en-US" sz="1100">
              <a:solidFill>
                <a:schemeClr val="tx2"/>
              </a:solidFill>
            </a:endParaRPr>
          </a:p>
        </p:txBody>
      </p:sp>
      <p:sp>
        <p:nvSpPr>
          <p:cNvPr id="9" name="Shape 9"/>
          <p:cNvSpPr/>
          <p:nvPr/>
        </p:nvSpPr>
        <p:spPr>
          <a:xfrm>
            <a:off x="3830803" y="2148840"/>
            <a:ext cx="666979" cy="397764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sp>
      <p:sp>
        <p:nvSpPr>
          <p:cNvPr id="10" name="Shape 10"/>
          <p:cNvSpPr txBox="1"/>
          <p:nvPr/>
        </p:nvSpPr>
        <p:spPr>
          <a:xfrm>
            <a:off x="4516069" y="1783080"/>
            <a:ext cx="703555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100" b="1">
                <a:solidFill>
                  <a:schemeClr val="tx2"/>
                </a:solidFill>
              </a:rPr>
              <a:t>W3</a:t>
            </a:r>
            <a:endParaRPr lang="en-US" sz="1100">
              <a:solidFill>
                <a:schemeClr val="tx2"/>
              </a:solidFill>
            </a:endParaRPr>
          </a:p>
        </p:txBody>
      </p:sp>
      <p:sp>
        <p:nvSpPr>
          <p:cNvPr id="11" name="Shape 11"/>
          <p:cNvSpPr/>
          <p:nvPr/>
        </p:nvSpPr>
        <p:spPr>
          <a:xfrm>
            <a:off x="4534357" y="2148840"/>
            <a:ext cx="666979" cy="3977640"/>
          </a:xfrm>
          <a:prstGeom prst="rect">
            <a:avLst/>
          </a:prstGeom>
          <a:solidFill>
            <a:schemeClr val="bg2"/>
          </a:solidFill>
          <a:ln>
            <a:noFill/>
          </a:ln>
        </p:spPr>
      </p:sp>
      <p:sp>
        <p:nvSpPr>
          <p:cNvPr id="12" name="Shape 12"/>
          <p:cNvSpPr txBox="1"/>
          <p:nvPr/>
        </p:nvSpPr>
        <p:spPr>
          <a:xfrm>
            <a:off x="5219624" y="1783080"/>
            <a:ext cx="703555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100" b="1">
                <a:solidFill>
                  <a:schemeClr val="tx2"/>
                </a:solidFill>
              </a:rPr>
              <a:t>W4</a:t>
            </a:r>
            <a:endParaRPr lang="en-US" sz="1100">
              <a:solidFill>
                <a:schemeClr val="tx2"/>
              </a:solidFill>
            </a:endParaRPr>
          </a:p>
        </p:txBody>
      </p:sp>
      <p:sp>
        <p:nvSpPr>
          <p:cNvPr id="13" name="Shape 13"/>
          <p:cNvSpPr/>
          <p:nvPr/>
        </p:nvSpPr>
        <p:spPr>
          <a:xfrm>
            <a:off x="5237912" y="2148840"/>
            <a:ext cx="666979" cy="397764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sp>
      <p:sp>
        <p:nvSpPr>
          <p:cNvPr id="14" name="Shape 14"/>
          <p:cNvSpPr txBox="1"/>
          <p:nvPr/>
        </p:nvSpPr>
        <p:spPr>
          <a:xfrm>
            <a:off x="5923178" y="1783080"/>
            <a:ext cx="703555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100" b="1">
                <a:solidFill>
                  <a:schemeClr val="tx2"/>
                </a:solidFill>
              </a:rPr>
              <a:t>W5</a:t>
            </a:r>
            <a:endParaRPr lang="en-US" sz="1100">
              <a:solidFill>
                <a:schemeClr val="tx2"/>
              </a:solidFill>
            </a:endParaRPr>
          </a:p>
        </p:txBody>
      </p:sp>
      <p:sp>
        <p:nvSpPr>
          <p:cNvPr id="15" name="Shape 15"/>
          <p:cNvSpPr/>
          <p:nvPr/>
        </p:nvSpPr>
        <p:spPr>
          <a:xfrm>
            <a:off x="5941466" y="2148840"/>
            <a:ext cx="666979" cy="3977640"/>
          </a:xfrm>
          <a:prstGeom prst="rect">
            <a:avLst/>
          </a:prstGeom>
          <a:solidFill>
            <a:schemeClr val="bg2"/>
          </a:solidFill>
          <a:ln>
            <a:noFill/>
          </a:ln>
        </p:spPr>
      </p:sp>
      <p:sp>
        <p:nvSpPr>
          <p:cNvPr id="16" name="Shape 16"/>
          <p:cNvSpPr txBox="1"/>
          <p:nvPr/>
        </p:nvSpPr>
        <p:spPr>
          <a:xfrm>
            <a:off x="6626733" y="1783080"/>
            <a:ext cx="703555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100" b="1">
                <a:solidFill>
                  <a:schemeClr val="tx2"/>
                </a:solidFill>
              </a:rPr>
              <a:t>W6</a:t>
            </a:r>
            <a:endParaRPr lang="en-US" sz="1100">
              <a:solidFill>
                <a:schemeClr val="tx2"/>
              </a:solidFill>
            </a:endParaRPr>
          </a:p>
        </p:txBody>
      </p:sp>
      <p:sp>
        <p:nvSpPr>
          <p:cNvPr id="17" name="Shape 17"/>
          <p:cNvSpPr/>
          <p:nvPr/>
        </p:nvSpPr>
        <p:spPr>
          <a:xfrm>
            <a:off x="6645021" y="2148840"/>
            <a:ext cx="666979" cy="397764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sp>
      <p:sp>
        <p:nvSpPr>
          <p:cNvPr id="18" name="Shape 18"/>
          <p:cNvSpPr txBox="1"/>
          <p:nvPr/>
        </p:nvSpPr>
        <p:spPr>
          <a:xfrm>
            <a:off x="7330288" y="1783080"/>
            <a:ext cx="703555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100" b="1">
                <a:solidFill>
                  <a:schemeClr val="tx2"/>
                </a:solidFill>
              </a:rPr>
              <a:t>W7</a:t>
            </a:r>
            <a:endParaRPr lang="en-US" sz="1100">
              <a:solidFill>
                <a:schemeClr val="tx2"/>
              </a:solidFill>
            </a:endParaRPr>
          </a:p>
        </p:txBody>
      </p:sp>
      <p:sp>
        <p:nvSpPr>
          <p:cNvPr id="19" name="Shape 19"/>
          <p:cNvSpPr/>
          <p:nvPr/>
        </p:nvSpPr>
        <p:spPr>
          <a:xfrm>
            <a:off x="7348576" y="2148840"/>
            <a:ext cx="666979" cy="3977640"/>
          </a:xfrm>
          <a:prstGeom prst="rect">
            <a:avLst/>
          </a:prstGeom>
          <a:solidFill>
            <a:schemeClr val="bg2"/>
          </a:solidFill>
          <a:ln>
            <a:noFill/>
          </a:ln>
        </p:spPr>
      </p:sp>
      <p:sp>
        <p:nvSpPr>
          <p:cNvPr id="20" name="Shape 20"/>
          <p:cNvSpPr txBox="1"/>
          <p:nvPr/>
        </p:nvSpPr>
        <p:spPr>
          <a:xfrm>
            <a:off x="8033842" y="1783080"/>
            <a:ext cx="703555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100" b="1">
                <a:solidFill>
                  <a:schemeClr val="tx2"/>
                </a:solidFill>
              </a:rPr>
              <a:t>W8</a:t>
            </a:r>
            <a:endParaRPr lang="en-US" sz="1100">
              <a:solidFill>
                <a:schemeClr val="tx2"/>
              </a:solidFill>
            </a:endParaRPr>
          </a:p>
        </p:txBody>
      </p:sp>
      <p:sp>
        <p:nvSpPr>
          <p:cNvPr id="21" name="Shape 21"/>
          <p:cNvSpPr/>
          <p:nvPr/>
        </p:nvSpPr>
        <p:spPr>
          <a:xfrm>
            <a:off x="8052130" y="2148840"/>
            <a:ext cx="666979" cy="397764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sp>
      <p:sp>
        <p:nvSpPr>
          <p:cNvPr id="22" name="Shape 22"/>
          <p:cNvSpPr txBox="1"/>
          <p:nvPr/>
        </p:nvSpPr>
        <p:spPr>
          <a:xfrm>
            <a:off x="8737397" y="1783080"/>
            <a:ext cx="703555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100" b="1">
                <a:solidFill>
                  <a:schemeClr val="tx2"/>
                </a:solidFill>
              </a:rPr>
              <a:t>W9</a:t>
            </a:r>
            <a:endParaRPr lang="en-US" sz="1100">
              <a:solidFill>
                <a:schemeClr val="tx2"/>
              </a:solidFill>
            </a:endParaRPr>
          </a:p>
        </p:txBody>
      </p:sp>
      <p:sp>
        <p:nvSpPr>
          <p:cNvPr id="23" name="Shape 23"/>
          <p:cNvSpPr/>
          <p:nvPr/>
        </p:nvSpPr>
        <p:spPr>
          <a:xfrm>
            <a:off x="8755685" y="2148840"/>
            <a:ext cx="666979" cy="3977640"/>
          </a:xfrm>
          <a:prstGeom prst="rect">
            <a:avLst/>
          </a:prstGeom>
          <a:solidFill>
            <a:schemeClr val="bg2"/>
          </a:solidFill>
          <a:ln>
            <a:noFill/>
          </a:ln>
        </p:spPr>
      </p:sp>
      <p:sp>
        <p:nvSpPr>
          <p:cNvPr id="24" name="Shape 24"/>
          <p:cNvSpPr txBox="1"/>
          <p:nvPr/>
        </p:nvSpPr>
        <p:spPr>
          <a:xfrm>
            <a:off x="9440951" y="1783080"/>
            <a:ext cx="703555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100" b="1">
                <a:solidFill>
                  <a:schemeClr val="tx2"/>
                </a:solidFill>
              </a:rPr>
              <a:t>W10</a:t>
            </a:r>
            <a:endParaRPr lang="en-US" sz="1100">
              <a:solidFill>
                <a:schemeClr val="tx2"/>
              </a:solidFill>
            </a:endParaRPr>
          </a:p>
        </p:txBody>
      </p:sp>
      <p:sp>
        <p:nvSpPr>
          <p:cNvPr id="25" name="Shape 25"/>
          <p:cNvSpPr/>
          <p:nvPr/>
        </p:nvSpPr>
        <p:spPr>
          <a:xfrm>
            <a:off x="9459239" y="2148840"/>
            <a:ext cx="666979" cy="397764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sp>
      <p:sp>
        <p:nvSpPr>
          <p:cNvPr id="26" name="Shape 26"/>
          <p:cNvSpPr txBox="1"/>
          <p:nvPr/>
        </p:nvSpPr>
        <p:spPr>
          <a:xfrm>
            <a:off x="10144506" y="1783080"/>
            <a:ext cx="703555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100" b="1">
                <a:solidFill>
                  <a:schemeClr val="tx2"/>
                </a:solidFill>
              </a:rPr>
              <a:t>W11</a:t>
            </a:r>
            <a:endParaRPr lang="en-US" sz="1100">
              <a:solidFill>
                <a:schemeClr val="tx2"/>
              </a:solidFill>
            </a:endParaRPr>
          </a:p>
        </p:txBody>
      </p:sp>
      <p:sp>
        <p:nvSpPr>
          <p:cNvPr id="27" name="Shape 27"/>
          <p:cNvSpPr/>
          <p:nvPr/>
        </p:nvSpPr>
        <p:spPr>
          <a:xfrm>
            <a:off x="10162794" y="2148840"/>
            <a:ext cx="666979" cy="3977640"/>
          </a:xfrm>
          <a:prstGeom prst="rect">
            <a:avLst/>
          </a:prstGeom>
          <a:solidFill>
            <a:schemeClr val="bg2"/>
          </a:solidFill>
          <a:ln>
            <a:noFill/>
          </a:ln>
        </p:spPr>
      </p:sp>
      <p:sp>
        <p:nvSpPr>
          <p:cNvPr id="28" name="Shape 28"/>
          <p:cNvSpPr txBox="1"/>
          <p:nvPr/>
        </p:nvSpPr>
        <p:spPr>
          <a:xfrm>
            <a:off x="10848061" y="1783080"/>
            <a:ext cx="703555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100" b="1">
                <a:solidFill>
                  <a:schemeClr val="tx2"/>
                </a:solidFill>
              </a:rPr>
              <a:t>W12</a:t>
            </a:r>
            <a:endParaRPr lang="en-US" sz="1100">
              <a:solidFill>
                <a:schemeClr val="tx2"/>
              </a:solidFill>
            </a:endParaRPr>
          </a:p>
        </p:txBody>
      </p:sp>
      <p:sp>
        <p:nvSpPr>
          <p:cNvPr id="29" name="Shape 29"/>
          <p:cNvSpPr/>
          <p:nvPr/>
        </p:nvSpPr>
        <p:spPr>
          <a:xfrm>
            <a:off x="10866349" y="2148840"/>
            <a:ext cx="666979" cy="397764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sp>
      <p:sp>
        <p:nvSpPr>
          <p:cNvPr id="30" name="Shape 30"/>
          <p:cNvSpPr txBox="1"/>
          <p:nvPr/>
        </p:nvSpPr>
        <p:spPr>
          <a:xfrm>
            <a:off x="640080" y="2240280"/>
            <a:ext cx="228600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400" b="1"/>
              <a:t>Kickoff &amp; planning</a:t>
            </a:r>
            <a:endParaRPr lang="en-US" sz="1400"/>
          </a:p>
        </p:txBody>
      </p:sp>
      <p:sp>
        <p:nvSpPr>
          <p:cNvPr id="31" name="Shape 31"/>
          <p:cNvSpPr/>
          <p:nvPr/>
        </p:nvSpPr>
        <p:spPr>
          <a:xfrm>
            <a:off x="3154680" y="2286000"/>
            <a:ext cx="612115" cy="32918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32" name="Shape 32"/>
          <p:cNvSpPr txBox="1"/>
          <p:nvPr/>
        </p:nvSpPr>
        <p:spPr>
          <a:xfrm>
            <a:off x="640080" y="2788920"/>
            <a:ext cx="228600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400" b="1"/>
              <a:t>User research</a:t>
            </a:r>
            <a:endParaRPr lang="en-US" sz="1400"/>
          </a:p>
        </p:txBody>
      </p:sp>
      <p:sp>
        <p:nvSpPr>
          <p:cNvPr id="33" name="Shape 33"/>
          <p:cNvSpPr/>
          <p:nvPr/>
        </p:nvSpPr>
        <p:spPr>
          <a:xfrm>
            <a:off x="3858235" y="2834640"/>
            <a:ext cx="1315669" cy="32918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4" name="Shape 34"/>
          <p:cNvSpPr txBox="1"/>
          <p:nvPr/>
        </p:nvSpPr>
        <p:spPr>
          <a:xfrm>
            <a:off x="640080" y="3337560"/>
            <a:ext cx="228600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400" b="1"/>
              <a:t>Wireframes</a:t>
            </a:r>
            <a:endParaRPr lang="en-US" sz="1400"/>
          </a:p>
        </p:txBody>
      </p:sp>
      <p:sp>
        <p:nvSpPr>
          <p:cNvPr id="35" name="Shape 35"/>
          <p:cNvSpPr/>
          <p:nvPr/>
        </p:nvSpPr>
        <p:spPr>
          <a:xfrm>
            <a:off x="4561789" y="3383280"/>
            <a:ext cx="2019224" cy="329184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6" name="Shape 36"/>
          <p:cNvSpPr txBox="1"/>
          <p:nvPr/>
        </p:nvSpPr>
        <p:spPr>
          <a:xfrm>
            <a:off x="640080" y="3886200"/>
            <a:ext cx="228600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400" b="1"/>
              <a:t>Visual design</a:t>
            </a:r>
            <a:endParaRPr lang="en-US" sz="1400"/>
          </a:p>
        </p:txBody>
      </p:sp>
      <p:sp>
        <p:nvSpPr>
          <p:cNvPr id="37" name="Shape 37"/>
          <p:cNvSpPr/>
          <p:nvPr/>
        </p:nvSpPr>
        <p:spPr>
          <a:xfrm>
            <a:off x="5968898" y="3931920"/>
            <a:ext cx="2019224" cy="329184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</p:sp>
      <p:sp>
        <p:nvSpPr>
          <p:cNvPr id="38" name="Shape 38"/>
          <p:cNvSpPr txBox="1"/>
          <p:nvPr/>
        </p:nvSpPr>
        <p:spPr>
          <a:xfrm>
            <a:off x="640080" y="4434840"/>
            <a:ext cx="228600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400" b="1"/>
              <a:t>Development</a:t>
            </a:r>
            <a:endParaRPr lang="en-US" sz="1400"/>
          </a:p>
        </p:txBody>
      </p:sp>
      <p:sp>
        <p:nvSpPr>
          <p:cNvPr id="39" name="Shape 39"/>
          <p:cNvSpPr/>
          <p:nvPr/>
        </p:nvSpPr>
        <p:spPr>
          <a:xfrm>
            <a:off x="6672453" y="4480560"/>
            <a:ext cx="3426333" cy="32918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40" name="Shape 40"/>
          <p:cNvSpPr txBox="1"/>
          <p:nvPr/>
        </p:nvSpPr>
        <p:spPr>
          <a:xfrm>
            <a:off x="640080" y="4983480"/>
            <a:ext cx="228600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400" b="1"/>
              <a:t>Testing &amp; QA</a:t>
            </a:r>
            <a:endParaRPr lang="en-US" sz="1400"/>
          </a:p>
        </p:txBody>
      </p:sp>
      <p:sp>
        <p:nvSpPr>
          <p:cNvPr id="41" name="Shape 41"/>
          <p:cNvSpPr/>
          <p:nvPr/>
        </p:nvSpPr>
        <p:spPr>
          <a:xfrm>
            <a:off x="8783117" y="5029200"/>
            <a:ext cx="2019224" cy="329184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</p:sp>
      <p:sp>
        <p:nvSpPr>
          <p:cNvPr id="42" name="Shape 42"/>
          <p:cNvSpPr txBox="1"/>
          <p:nvPr/>
        </p:nvSpPr>
        <p:spPr>
          <a:xfrm>
            <a:off x="640080" y="5532120"/>
            <a:ext cx="228600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400" b="1"/>
              <a:t>Launch prep</a:t>
            </a:r>
            <a:endParaRPr lang="en-US" sz="1400"/>
          </a:p>
        </p:txBody>
      </p:sp>
      <p:sp>
        <p:nvSpPr>
          <p:cNvPr id="43" name="Shape 43"/>
          <p:cNvSpPr/>
          <p:nvPr/>
        </p:nvSpPr>
        <p:spPr>
          <a:xfrm>
            <a:off x="10190226" y="5577840"/>
            <a:ext cx="1315669" cy="329184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</p:sp>
      <p:sp>
        <p:nvSpPr>
          <p:cNvPr id="44" name="Shape 44"/>
          <p:cNvSpPr/>
          <p:nvPr/>
        </p:nvSpPr>
        <p:spPr>
          <a:xfrm>
            <a:off x="5064176" y="5943600"/>
            <a:ext cx="310896" cy="310896"/>
          </a:xfrm>
          <a:prstGeom prst="diamond">
            <a:avLst/>
          </a:prstGeom>
          <a:solidFill>
            <a:schemeClr val="tx1"/>
          </a:solidFill>
          <a:ln>
            <a:noFill/>
          </a:ln>
        </p:spPr>
      </p:sp>
      <p:sp>
        <p:nvSpPr>
          <p:cNvPr id="45" name="Shape 45"/>
          <p:cNvSpPr txBox="1"/>
          <p:nvPr/>
        </p:nvSpPr>
        <p:spPr>
          <a:xfrm>
            <a:off x="4122344" y="6309360"/>
            <a:ext cx="21945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000" b="1"/>
              <a:t>Research done</a:t>
            </a:r>
            <a:endParaRPr lang="en-US" sz="1000"/>
          </a:p>
        </p:txBody>
      </p:sp>
      <p:sp>
        <p:nvSpPr>
          <p:cNvPr id="46" name="Shape 46"/>
          <p:cNvSpPr/>
          <p:nvPr/>
        </p:nvSpPr>
        <p:spPr>
          <a:xfrm>
            <a:off x="7878394" y="5943600"/>
            <a:ext cx="310896" cy="310896"/>
          </a:xfrm>
          <a:prstGeom prst="diamond">
            <a:avLst/>
          </a:prstGeom>
          <a:solidFill>
            <a:schemeClr val="tx1"/>
          </a:solidFill>
          <a:ln>
            <a:noFill/>
          </a:ln>
        </p:spPr>
      </p:sp>
      <p:sp>
        <p:nvSpPr>
          <p:cNvPr id="47" name="Shape 47"/>
          <p:cNvSpPr txBox="1"/>
          <p:nvPr/>
        </p:nvSpPr>
        <p:spPr>
          <a:xfrm>
            <a:off x="6936562" y="6309360"/>
            <a:ext cx="21945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000" b="1"/>
              <a:t>Design sign-off</a:t>
            </a:r>
            <a:endParaRPr lang="en-US" sz="1000"/>
          </a:p>
        </p:txBody>
      </p:sp>
      <p:sp>
        <p:nvSpPr>
          <p:cNvPr id="48" name="Shape 48"/>
          <p:cNvSpPr/>
          <p:nvPr/>
        </p:nvSpPr>
        <p:spPr>
          <a:xfrm>
            <a:off x="11396167" y="5943600"/>
            <a:ext cx="310896" cy="310896"/>
          </a:xfrm>
          <a:prstGeom prst="diamond">
            <a:avLst/>
          </a:prstGeom>
          <a:solidFill>
            <a:schemeClr val="tx1"/>
          </a:solidFill>
          <a:ln>
            <a:noFill/>
          </a:ln>
        </p:spPr>
      </p:sp>
      <p:sp>
        <p:nvSpPr>
          <p:cNvPr id="49" name="Shape 49"/>
          <p:cNvSpPr txBox="1"/>
          <p:nvPr/>
        </p:nvSpPr>
        <p:spPr>
          <a:xfrm>
            <a:off x="9128455" y="5943600"/>
            <a:ext cx="21945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/>
            <a:r>
              <a:rPr lang="en-US" sz="1000" b="1"/>
              <a:t>Go live</a:t>
            </a:r>
            <a:endParaRPr lang="en-US"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HOW TO EDIT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Make it yours in a minute</a:t>
            </a:r>
            <a:endParaRPr lang="en-US"/>
          </a:p>
        </p:txBody>
      </p:sp>
      <p:sp>
        <p:nvSpPr>
          <p:cNvPr id="4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10</a:t>
            </a:fld>
            <a:endParaRPr lang="en-US"/>
          </a:p>
        </p:txBody>
      </p:sp>
      <p:sp>
        <p:nvSpPr>
          <p:cNvPr id="5" name="Footer"/>
          <p:cNvSpPr txBox="1"/>
          <p:nvPr/>
        </p:nvSpPr>
        <p:spPr>
          <a:xfrm>
            <a:off x="640080" y="6355080"/>
            <a:ext cx="45720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Timeline Template</a:t>
            </a:r>
          </a:p>
        </p:txBody>
      </p:sp>
      <p:sp>
        <p:nvSpPr>
          <p:cNvPr id="6" name="Shape 6"/>
          <p:cNvSpPr/>
          <p:nvPr/>
        </p:nvSpPr>
        <p:spPr>
          <a:xfrm>
            <a:off x="640080" y="1828800"/>
            <a:ext cx="5272888" cy="192024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7" name="Shape 7"/>
          <p:cNvSpPr/>
          <p:nvPr/>
        </p:nvSpPr>
        <p:spPr>
          <a:xfrm>
            <a:off x="1005840" y="2194560"/>
            <a:ext cx="457200" cy="4572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500" b="1">
                <a:solidFill>
                  <a:schemeClr val="bg1"/>
                </a:solidFill>
              </a:rPr>
              <a:t>1</a:t>
            </a:r>
            <a:endParaRPr lang="en-US" sz="1500">
              <a:solidFill>
                <a:schemeClr val="bg1"/>
              </a:solidFill>
            </a:endParaRPr>
          </a:p>
        </p:txBody>
      </p:sp>
      <p:sp>
        <p:nvSpPr>
          <p:cNvPr id="8" name="Shape 8"/>
          <p:cNvSpPr txBox="1"/>
          <p:nvPr/>
        </p:nvSpPr>
        <p:spPr>
          <a:xfrm>
            <a:off x="1691640" y="2176272"/>
            <a:ext cx="3901288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900" b="1"/>
              <a:t>Change colors</a:t>
            </a:r>
            <a:endParaRPr lang="en-US" sz="1900"/>
          </a:p>
        </p:txBody>
      </p:sp>
      <p:sp>
        <p:nvSpPr>
          <p:cNvPr id="9" name="Shape 9"/>
          <p:cNvSpPr txBox="1"/>
          <p:nvPr/>
        </p:nvSpPr>
        <p:spPr>
          <a:xfrm>
            <a:off x="1691640" y="2697480"/>
            <a:ext cx="3901288" cy="10058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chemeClr val="tx2"/>
                </a:solidFill>
              </a:rPr>
              <a:t>Design › Variants › Colors in PowerPoint, Theme in Google Slides, or edit any shape fill directly.</a:t>
            </a:r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10" name="Shape 10"/>
          <p:cNvSpPr/>
          <p:nvPr/>
        </p:nvSpPr>
        <p:spPr>
          <a:xfrm>
            <a:off x="6278728" y="1828800"/>
            <a:ext cx="5272888" cy="192024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1" name="Shape 11"/>
          <p:cNvSpPr/>
          <p:nvPr/>
        </p:nvSpPr>
        <p:spPr>
          <a:xfrm>
            <a:off x="6644488" y="2194560"/>
            <a:ext cx="457200" cy="4572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500" b="1">
                <a:solidFill>
                  <a:schemeClr val="bg1"/>
                </a:solidFill>
              </a:rPr>
              <a:t>2</a:t>
            </a:r>
            <a:endParaRPr lang="en-US" sz="1500">
              <a:solidFill>
                <a:schemeClr val="bg1"/>
              </a:solidFill>
            </a:endParaRPr>
          </a:p>
        </p:txBody>
      </p:sp>
      <p:sp>
        <p:nvSpPr>
          <p:cNvPr id="12" name="Shape 12"/>
          <p:cNvSpPr txBox="1"/>
          <p:nvPr/>
        </p:nvSpPr>
        <p:spPr>
          <a:xfrm>
            <a:off x="7330288" y="2176272"/>
            <a:ext cx="3901288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900" b="1"/>
              <a:t>Move milestones</a:t>
            </a:r>
            <a:endParaRPr lang="en-US" sz="1900"/>
          </a:p>
        </p:txBody>
      </p:sp>
      <p:sp>
        <p:nvSpPr>
          <p:cNvPr id="13" name="Shape 13"/>
          <p:cNvSpPr txBox="1"/>
          <p:nvPr/>
        </p:nvSpPr>
        <p:spPr>
          <a:xfrm>
            <a:off x="7330288" y="2697480"/>
            <a:ext cx="3901288" cy="10058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chemeClr val="tx2"/>
                </a:solidFill>
              </a:rPr>
              <a:t>Every dot, bar and label is a separate shape. Group-select a column and drag it along the line.</a:t>
            </a:r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14" name="Shape 14"/>
          <p:cNvSpPr/>
          <p:nvPr/>
        </p:nvSpPr>
        <p:spPr>
          <a:xfrm>
            <a:off x="640080" y="3977640"/>
            <a:ext cx="5272888" cy="192024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5" name="Shape 15"/>
          <p:cNvSpPr/>
          <p:nvPr/>
        </p:nvSpPr>
        <p:spPr>
          <a:xfrm>
            <a:off x="1005840" y="4343400"/>
            <a:ext cx="457200" cy="4572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500" b="1">
                <a:solidFill>
                  <a:schemeClr val="bg1"/>
                </a:solidFill>
              </a:rPr>
              <a:t>3</a:t>
            </a:r>
            <a:endParaRPr lang="en-US" sz="1500">
              <a:solidFill>
                <a:schemeClr val="bg1"/>
              </a:solidFill>
            </a:endParaRPr>
          </a:p>
        </p:txBody>
      </p:sp>
      <p:sp>
        <p:nvSpPr>
          <p:cNvPr id="16" name="Shape 16"/>
          <p:cNvSpPr txBox="1"/>
          <p:nvPr/>
        </p:nvSpPr>
        <p:spPr>
          <a:xfrm>
            <a:off x="1691640" y="4325112"/>
            <a:ext cx="3901288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900" b="1"/>
              <a:t>Add more steps</a:t>
            </a:r>
            <a:endParaRPr lang="en-US" sz="1900"/>
          </a:p>
        </p:txBody>
      </p:sp>
      <p:sp>
        <p:nvSpPr>
          <p:cNvPr id="17" name="Shape 17"/>
          <p:cNvSpPr txBox="1"/>
          <p:nvPr/>
        </p:nvSpPr>
        <p:spPr>
          <a:xfrm>
            <a:off x="1691640" y="4846320"/>
            <a:ext cx="3901288" cy="10058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chemeClr val="tx2"/>
                </a:solidFill>
              </a:rPr>
              <a:t>Copy any milestone group, paste, and nudge it into place. Bars stretch with the handles.</a:t>
            </a:r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18" name="Shape 18"/>
          <p:cNvSpPr/>
          <p:nvPr/>
        </p:nvSpPr>
        <p:spPr>
          <a:xfrm>
            <a:off x="6278728" y="3977640"/>
            <a:ext cx="5272888" cy="192024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9" name="Shape 19"/>
          <p:cNvSpPr/>
          <p:nvPr/>
        </p:nvSpPr>
        <p:spPr>
          <a:xfrm>
            <a:off x="6644488" y="4343400"/>
            <a:ext cx="457200" cy="4572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500" b="1">
                <a:solidFill>
                  <a:schemeClr val="bg1"/>
                </a:solidFill>
              </a:rPr>
              <a:t>4</a:t>
            </a:r>
            <a:endParaRPr lang="en-US" sz="1500">
              <a:solidFill>
                <a:schemeClr val="bg1"/>
              </a:solidFill>
            </a:endParaRPr>
          </a:p>
        </p:txBody>
      </p:sp>
      <p:sp>
        <p:nvSpPr>
          <p:cNvPr id="20" name="Shape 20"/>
          <p:cNvSpPr txBox="1"/>
          <p:nvPr/>
        </p:nvSpPr>
        <p:spPr>
          <a:xfrm>
            <a:off x="7330288" y="4325112"/>
            <a:ext cx="3901288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900" b="1"/>
              <a:t>Fonts</a:t>
            </a:r>
            <a:endParaRPr lang="en-US" sz="1900"/>
          </a:p>
        </p:txBody>
      </p:sp>
      <p:sp>
        <p:nvSpPr>
          <p:cNvPr id="21" name="Shape 21"/>
          <p:cNvSpPr txBox="1"/>
          <p:nvPr/>
        </p:nvSpPr>
        <p:spPr>
          <a:xfrm>
            <a:off x="7330288" y="4846320"/>
            <a:ext cx="3901288" cy="10058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chemeClr val="tx2"/>
                </a:solidFill>
              </a:rPr>
              <a:t>Uses Plus Jakarta Sans (free on Google Fonts). Without it, Arial or Helvetica look great too.</a:t>
            </a:r>
            <a:endParaRPr lang="en-US" sz="14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imeline Kit">
  <a:themeElements>
    <a:clrScheme name="Timeline Kit">
      <a:dk1>
        <a:srgbClr val="16182B"/>
      </a:dk1>
      <a:lt1>
        <a:srgbClr val="FFFFFF"/>
      </a:lt1>
      <a:dk2>
        <a:srgbClr val="6A6E85"/>
      </a:dk2>
      <a:lt2>
        <a:srgbClr val="F4F5FA"/>
      </a:lt2>
      <a:accent1>
        <a:srgbClr val="4C6FFF"/>
      </a:accent1>
      <a:accent2>
        <a:srgbClr val="FF8A3D"/>
      </a:accent2>
      <a:accent3>
        <a:srgbClr val="2EC4B6"/>
      </a:accent3>
      <a:accent4>
        <a:srgbClr val="FFC53D"/>
      </a:accent4>
      <a:accent5>
        <a:srgbClr val="E5578F"/>
      </a:accent5>
      <a:accent6>
        <a:srgbClr val="8A6CFF"/>
      </a:accent6>
      <a:hlink>
        <a:srgbClr val="4C6FFF"/>
      </a:hlink>
      <a:folHlink>
        <a:srgbClr val="6A6E85"/>
      </a:folHlink>
    </a:clrScheme>
    <a:fontScheme name="Timeline Kit">
      <a:majorFont>
        <a:latin typeface="Plus Jakarta Sans"/>
        <a:ea typeface=""/>
        <a:cs typeface=""/>
      </a:majorFont>
      <a:minorFont>
        <a:latin typeface="Plus Jakart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Timeline Kit</dc:title>
  <dc:subject/>
  <dc:creator>NiftyShelf</dc:creator>
  <cp:keywords/>
  <dc:description>Free template from niftyshelf.com — free for personal and commercial use.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