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Line 2"/>
          <p:cNvCxnSpPr/>
          <p:nvPr userDrawn="1"/>
        </p:nvCxnSpPr>
        <p:spPr>
          <a:xfrm>
            <a:off x="0" y="9144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3" name="Line 3"/>
          <p:cNvCxnSpPr/>
          <p:nvPr userDrawn="1"/>
        </p:nvCxnSpPr>
        <p:spPr>
          <a:xfrm>
            <a:off x="0" y="13716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4" name="Line 4"/>
          <p:cNvCxnSpPr/>
          <p:nvPr userDrawn="1"/>
        </p:nvCxnSpPr>
        <p:spPr>
          <a:xfrm>
            <a:off x="0" y="18288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5" name="Line 5"/>
          <p:cNvCxnSpPr/>
          <p:nvPr userDrawn="1"/>
        </p:nvCxnSpPr>
        <p:spPr>
          <a:xfrm>
            <a:off x="0" y="22860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6" name="Line 6"/>
          <p:cNvCxnSpPr/>
          <p:nvPr userDrawn="1"/>
        </p:nvCxnSpPr>
        <p:spPr>
          <a:xfrm>
            <a:off x="0" y="27432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7" name="Line 7"/>
          <p:cNvCxnSpPr/>
          <p:nvPr userDrawn="1"/>
        </p:nvCxnSpPr>
        <p:spPr>
          <a:xfrm>
            <a:off x="0" y="32004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8" name="Line 8"/>
          <p:cNvCxnSpPr/>
          <p:nvPr userDrawn="1"/>
        </p:nvCxnSpPr>
        <p:spPr>
          <a:xfrm>
            <a:off x="0" y="36576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9" name="Line 9"/>
          <p:cNvCxnSpPr/>
          <p:nvPr userDrawn="1"/>
        </p:nvCxnSpPr>
        <p:spPr>
          <a:xfrm>
            <a:off x="0" y="41148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10" name="Line 10"/>
          <p:cNvCxnSpPr/>
          <p:nvPr userDrawn="1"/>
        </p:nvCxnSpPr>
        <p:spPr>
          <a:xfrm>
            <a:off x="0" y="45720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11" name="Line 11"/>
          <p:cNvCxnSpPr/>
          <p:nvPr userDrawn="1"/>
        </p:nvCxnSpPr>
        <p:spPr>
          <a:xfrm>
            <a:off x="0" y="50292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12" name="Line 12"/>
          <p:cNvCxnSpPr/>
          <p:nvPr userDrawn="1"/>
        </p:nvCxnSpPr>
        <p:spPr>
          <a:xfrm>
            <a:off x="0" y="54864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13" name="Line 13"/>
          <p:cNvCxnSpPr/>
          <p:nvPr userDrawn="1"/>
        </p:nvCxnSpPr>
        <p:spPr>
          <a:xfrm>
            <a:off x="0" y="59436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14" name="Line 14"/>
          <p:cNvCxnSpPr/>
          <p:nvPr userDrawn="1"/>
        </p:nvCxnSpPr>
        <p:spPr>
          <a:xfrm>
            <a:off x="0" y="6400800"/>
            <a:ext cx="12191695" cy="0"/>
          </a:xfrm>
          <a:prstGeom prst="line">
            <a:avLst/>
          </a:prstGeom>
          <a:ln w="7620">
            <a:solidFill>
              <a:schemeClr val="accent4">
                <a:alpha val="45000"/>
              </a:schemeClr>
            </a:solidFill>
          </a:ln>
        </p:spPr>
      </p:cxnSp>
      <p:cxnSp>
        <p:nvCxnSpPr>
          <p:cNvPr id="15" name="Line 15"/>
          <p:cNvCxnSpPr/>
          <p:nvPr userDrawn="1"/>
        </p:nvCxnSpPr>
        <p:spPr>
          <a:xfrm>
            <a:off x="1143000" y="0"/>
            <a:ext cx="0" cy="6858000"/>
          </a:xfrm>
          <a:prstGeom prst="line">
            <a:avLst/>
          </a:prstGeom>
          <a:ln w="17780">
            <a:solidFill>
              <a:schemeClr val="accent1"/>
            </a:solidFill>
          </a:ln>
        </p:spPr>
      </p:cxnSp>
      <p:sp>
        <p:nvSpPr>
          <p:cNvPr id="16" name="Paper Back"/>
          <p:cNvSpPr/>
          <p:nvPr userDrawn="1"/>
        </p:nvSpPr>
        <p:spPr>
          <a:xfrm rot="-96000">
            <a:off x="1883664" y="1353312"/>
            <a:ext cx="6035040" cy="4297680"/>
          </a:xfrm>
          <a:prstGeom prst="roundRect">
            <a:avLst>
              <a:gd name="adj" fmla="val 6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17" name="Paper Card"/>
          <p:cNvSpPr/>
          <p:nvPr userDrawn="1"/>
        </p:nvSpPr>
        <p:spPr>
          <a:xfrm>
            <a:off x="1828800" y="1280160"/>
            <a:ext cx="6035040" cy="429768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8" name="Washi Tape"/>
          <p:cNvSpPr/>
          <p:nvPr userDrawn="1"/>
        </p:nvSpPr>
        <p:spPr>
          <a:xfrm rot="180000">
            <a:off x="4114800" y="1069848"/>
            <a:ext cx="1463040" cy="384048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</p:sp>
      <p:sp>
        <p:nvSpPr>
          <p:cNvPr id="19" name="Washi Tape"/>
          <p:cNvSpPr/>
          <p:nvPr userDrawn="1"/>
        </p:nvSpPr>
        <p:spPr>
          <a:xfrm rot="180000">
            <a:off x="4187952" y="1252728"/>
            <a:ext cx="1316736" cy="18288"/>
          </a:xfrm>
          <a:prstGeom prst="rect">
            <a:avLst/>
          </a:prstGeom>
          <a:noFill/>
          <a:ln w="15240">
            <a:solidFill>
              <a:srgbClr val="FFFFFF"/>
            </a:solidFill>
            <a:prstDash val="sysDot"/>
          </a:ln>
        </p:spPr>
      </p:sp>
      <p:sp>
        <p:nvSpPr>
          <p:cNvPr id="20" name="Body Placeholder 20"/>
          <p:cNvSpPr>
            <a:spLocks noGrp="1"/>
          </p:cNvSpPr>
          <p:nvPr>
            <p:ph type="body" idx="13"/>
          </p:nvPr>
        </p:nvSpPr>
        <p:spPr>
          <a:xfrm>
            <a:off x="2286000" y="1737360"/>
            <a:ext cx="5120640" cy="5486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000" b="0" i="0">
                <a:solidFill>
                  <a:schemeClr val="accent5"/>
                </a:solidFill>
                <a:latin typeface="Cavea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21" name="Ctrtitle Placeholder 21"/>
          <p:cNvSpPr>
            <a:spLocks noGrp="1"/>
          </p:cNvSpPr>
          <p:nvPr>
            <p:ph type="ctrTitle"/>
          </p:nvPr>
        </p:nvSpPr>
        <p:spPr>
          <a:xfrm>
            <a:off x="2286000" y="2240280"/>
            <a:ext cx="5303520" cy="18288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60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22" name="Subtitle Placeholder 22"/>
          <p:cNvSpPr>
            <a:spLocks noGrp="1"/>
          </p:cNvSpPr>
          <p:nvPr>
            <p:ph type="subTitle" idx="1"/>
          </p:nvPr>
        </p:nvSpPr>
        <p:spPr>
          <a:xfrm>
            <a:off x="2286000" y="4160520"/>
            <a:ext cx="5120640" cy="118872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45000"/>
              </a:lnSpc>
              <a:spcBef>
                <a:spcPts val="0"/>
              </a:spcBef>
              <a:buNone/>
              <a:defRPr lang="en-US" sz="16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Details</a:t>
            </a:r>
          </a:p>
        </p:txBody>
      </p:sp>
      <p:sp>
        <p:nvSpPr>
          <p:cNvPr id="23" name="Flower"/>
          <p:cNvSpPr/>
          <p:nvPr userDrawn="1"/>
        </p:nvSpPr>
        <p:spPr>
          <a:xfrm>
            <a:off x="9315450" y="1392174"/>
            <a:ext cx="754380" cy="7543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4" name="Flower"/>
          <p:cNvSpPr/>
          <p:nvPr userDrawn="1"/>
        </p:nvSpPr>
        <p:spPr>
          <a:xfrm>
            <a:off x="9719835" y="1685977"/>
            <a:ext cx="754380" cy="7543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5" name="Flower"/>
          <p:cNvSpPr/>
          <p:nvPr userDrawn="1"/>
        </p:nvSpPr>
        <p:spPr>
          <a:xfrm>
            <a:off x="9565374" y="2161361"/>
            <a:ext cx="754380" cy="7543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6" name="Flower"/>
          <p:cNvSpPr/>
          <p:nvPr userDrawn="1"/>
        </p:nvSpPr>
        <p:spPr>
          <a:xfrm>
            <a:off x="9065526" y="2161361"/>
            <a:ext cx="754380" cy="7543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7" name="Flower"/>
          <p:cNvSpPr/>
          <p:nvPr userDrawn="1"/>
        </p:nvSpPr>
        <p:spPr>
          <a:xfrm>
            <a:off x="8911065" y="1685977"/>
            <a:ext cx="754380" cy="7543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8" name="Flower"/>
          <p:cNvSpPr/>
          <p:nvPr userDrawn="1"/>
        </p:nvSpPr>
        <p:spPr>
          <a:xfrm>
            <a:off x="9418320" y="1920240"/>
            <a:ext cx="548640" cy="548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29" name="Flower"/>
          <p:cNvSpPr/>
          <p:nvPr userDrawn="1"/>
        </p:nvSpPr>
        <p:spPr>
          <a:xfrm>
            <a:off x="10655046" y="3176168"/>
            <a:ext cx="452628" cy="452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30" name="Flower"/>
          <p:cNvSpPr/>
          <p:nvPr userDrawn="1"/>
        </p:nvSpPr>
        <p:spPr>
          <a:xfrm>
            <a:off x="10897677" y="3352450"/>
            <a:ext cx="452628" cy="452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31" name="Flower"/>
          <p:cNvSpPr/>
          <p:nvPr userDrawn="1"/>
        </p:nvSpPr>
        <p:spPr>
          <a:xfrm>
            <a:off x="10805000" y="3637680"/>
            <a:ext cx="452628" cy="452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32" name="Flower"/>
          <p:cNvSpPr/>
          <p:nvPr userDrawn="1"/>
        </p:nvSpPr>
        <p:spPr>
          <a:xfrm>
            <a:off x="10505092" y="3637680"/>
            <a:ext cx="452628" cy="452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33" name="Flower"/>
          <p:cNvSpPr/>
          <p:nvPr userDrawn="1"/>
        </p:nvSpPr>
        <p:spPr>
          <a:xfrm>
            <a:off x="10412415" y="3352450"/>
            <a:ext cx="452628" cy="452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34" name="Flower"/>
          <p:cNvSpPr/>
          <p:nvPr userDrawn="1"/>
        </p:nvSpPr>
        <p:spPr>
          <a:xfrm>
            <a:off x="10716768" y="3493008"/>
            <a:ext cx="329184" cy="329184"/>
          </a:xfrm>
          <a:prstGeom prst="ellipse">
            <a:avLst/>
          </a:prstGeom>
          <a:solidFill>
            <a:srgbClr val="FFFDF8"/>
          </a:solidFill>
          <a:ln>
            <a:noFill/>
          </a:ln>
        </p:spPr>
      </p:sp>
      <p:sp>
        <p:nvSpPr>
          <p:cNvPr id="35" name="Flower"/>
          <p:cNvSpPr/>
          <p:nvPr userDrawn="1"/>
        </p:nvSpPr>
        <p:spPr>
          <a:xfrm>
            <a:off x="8801100" y="3945636"/>
            <a:ext cx="502920" cy="5029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36" name="Flower"/>
          <p:cNvSpPr/>
          <p:nvPr userDrawn="1"/>
        </p:nvSpPr>
        <p:spPr>
          <a:xfrm>
            <a:off x="9070690" y="4141505"/>
            <a:ext cx="502920" cy="5029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37" name="Flower"/>
          <p:cNvSpPr/>
          <p:nvPr userDrawn="1"/>
        </p:nvSpPr>
        <p:spPr>
          <a:xfrm>
            <a:off x="8967716" y="4458427"/>
            <a:ext cx="502920" cy="5029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38" name="Flower"/>
          <p:cNvSpPr/>
          <p:nvPr userDrawn="1"/>
        </p:nvSpPr>
        <p:spPr>
          <a:xfrm>
            <a:off x="8634484" y="4458427"/>
            <a:ext cx="502920" cy="5029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39" name="Flower"/>
          <p:cNvSpPr/>
          <p:nvPr userDrawn="1"/>
        </p:nvSpPr>
        <p:spPr>
          <a:xfrm>
            <a:off x="8531510" y="4141505"/>
            <a:ext cx="502920" cy="5029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40" name="Flower"/>
          <p:cNvSpPr/>
          <p:nvPr userDrawn="1"/>
        </p:nvSpPr>
        <p:spPr>
          <a:xfrm>
            <a:off x="8869680" y="4297680"/>
            <a:ext cx="365760" cy="3657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41" name="Sparkle"/>
          <p:cNvSpPr/>
          <p:nvPr userDrawn="1"/>
        </p:nvSpPr>
        <p:spPr>
          <a:xfrm>
            <a:off x="10332720" y="1097280"/>
            <a:ext cx="365760" cy="365760"/>
          </a:xfrm>
          <a:prstGeom prst="star4">
            <a:avLst>
              <a:gd name="adj" fmla="val 18000"/>
            </a:avLst>
          </a:prstGeom>
          <a:solidFill>
            <a:schemeClr val="accent5"/>
          </a:solidFill>
          <a:ln>
            <a:noFill/>
          </a:ln>
        </p:spPr>
      </p:sp>
      <p:sp>
        <p:nvSpPr>
          <p:cNvPr id="42" name="Star Sticker"/>
          <p:cNvSpPr/>
          <p:nvPr userDrawn="1"/>
        </p:nvSpPr>
        <p:spPr>
          <a:xfrm rot="-480000">
            <a:off x="10698480" y="5029200"/>
            <a:ext cx="548640" cy="548640"/>
          </a:xfrm>
          <a:prstGeom prst="star5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43" name="Sparkle"/>
          <p:cNvSpPr/>
          <p:nvPr userDrawn="1"/>
        </p:nvSpPr>
        <p:spPr>
          <a:xfrm>
            <a:off x="8375904" y="2980944"/>
            <a:ext cx="256032" cy="256032"/>
          </a:xfrm>
          <a:prstGeom prst="star4">
            <a:avLst>
              <a:gd name="adj" fmla="val 18000"/>
            </a:avLst>
          </a:prstGeom>
          <a:solidFill>
            <a:schemeClr val="accent3"/>
          </a:solidFill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Pl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2"/>
          </p:nvPr>
        </p:nvSpPr>
        <p:spPr>
          <a:xfrm>
            <a:off x="685800" y="320040"/>
            <a:ext cx="4572000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2400" b="0" i="0">
                <a:solidFill>
                  <a:schemeClr val="accent5"/>
                </a:solidFill>
                <a:latin typeface="Cavea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3" name="Title Placeholder 3"/>
          <p:cNvSpPr>
            <a:spLocks noGrp="1"/>
          </p:cNvSpPr>
          <p:nvPr>
            <p:ph type="title"/>
          </p:nvPr>
        </p:nvSpPr>
        <p:spPr>
          <a:xfrm>
            <a:off x="685800" y="658368"/>
            <a:ext cx="7315200" cy="73152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32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4" name="Body Placeholder 4"/>
          <p:cNvSpPr>
            <a:spLocks noGrp="1"/>
          </p:cNvSpPr>
          <p:nvPr>
            <p:ph type="body" idx="13"/>
          </p:nvPr>
        </p:nvSpPr>
        <p:spPr>
          <a:xfrm>
            <a:off x="7589520" y="685800"/>
            <a:ext cx="3916375" cy="548640"/>
          </a:xfrm>
          <a:prstGeom prst="rect">
            <a:avLst/>
          </a:prstGeom>
        </p:spPr>
        <p:txBody>
          <a:bodyPr wrap="square" lIns="0" tIns="0" rIns="0" bIns="0" anchor="ctr" rtlCol="0">
            <a:noAutofit/>
          </a:bodyPr>
          <a:lstStyle>
            <a:lvl1pPr marL="0" indent="0" algn="r">
              <a:spcBef>
                <a:spcPts val="0"/>
              </a:spcBef>
              <a:buNone/>
              <a:defRPr lang="en-US" sz="14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Week of</a:t>
            </a:r>
          </a:p>
        </p:txBody>
      </p:sp>
      <p:sp>
        <p:nvSpPr>
          <p:cNvPr id="5" name="Sldnum Placeholder 5"/>
          <p:cNvSpPr>
            <a:spLocks noGrp="1"/>
          </p:cNvSpPr>
          <p:nvPr>
            <p:ph type="sldNum" sz="quarter" idx="4"/>
          </p:nvPr>
        </p:nvSpPr>
        <p:spPr>
          <a:xfrm>
            <a:off x="10591495" y="644652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600" b="0" i="0">
                <a:solidFill>
                  <a:schemeClr val="tx2"/>
                </a:solidFill>
                <a:latin typeface="Caveat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"/>
          <p:cNvSpPr>
            <a:spLocks noGrp="1"/>
          </p:cNvSpPr>
          <p:nvPr>
            <p:ph type="title"/>
          </p:nvPr>
        </p:nvSpPr>
        <p:spPr>
          <a:xfrm>
            <a:off x="640080" y="502920"/>
            <a:ext cx="10911535" cy="91440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/>
          <a:p>
            <a:r>
              <a:rPr lang="en-US"/>
              <a:t>Click to edit title</a:t>
            </a:r>
          </a:p>
        </p:txBody>
      </p:sp>
      <p:sp>
        <p:nvSpPr>
          <p:cNvPr id="3" name="Body Placeholder 3"/>
          <p:cNvSpPr>
            <a:spLocks noGrp="1"/>
          </p:cNvSpPr>
          <p:nvPr>
            <p:ph type="body" idx="1"/>
          </p:nvPr>
        </p:nvSpPr>
        <p:spPr>
          <a:xfrm>
            <a:off x="640080" y="1737360"/>
            <a:ext cx="10911535" cy="42976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Click to edit text</a:t>
            </a:r>
          </a:p>
        </p:txBody>
      </p:sp>
      <p:sp>
        <p:nvSpPr>
          <p:cNvPr id="4" name="Dt Placeholder 4"/>
          <p:cNvSpPr>
            <a:spLocks noGrp="1"/>
          </p:cNvSpPr>
          <p:nvPr>
            <p:ph type="dt" sz="half" idx="2"/>
          </p:nvPr>
        </p:nvSpPr>
        <p:spPr>
          <a:xfrm>
            <a:off x="640080" y="63550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tr Placeholder 5"/>
          <p:cNvSpPr>
            <a:spLocks noGrp="1"/>
          </p:cNvSpPr>
          <p:nvPr>
            <p:ph type="ftr" sz="quarter" idx="3"/>
          </p:nvPr>
        </p:nvSpPr>
        <p:spPr>
          <a:xfrm>
            <a:off x="3352648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dnum Placeholder 6"/>
          <p:cNvSpPr>
            <a:spLocks noGrp="1"/>
          </p:cNvSpPr>
          <p:nvPr>
            <p:ph type="sldNum" sz="quarter" idx="4"/>
          </p:nvPr>
        </p:nvSpPr>
        <p:spPr>
          <a:xfrm>
            <a:off x="9265615" y="63550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  <p:sldLayoutId id="2147483662" r:id="rId3"/>
  </p:sldLayoutIdLst>
  <p:txStyles>
    <p:titleStyle>
      <a:lvl1pPr marL="0" indent="0" algn="l">
        <a:lnSpc>
          <a:spcPct val="95000"/>
        </a:lnSpc>
        <a:spcBef>
          <a:spcPts val="0"/>
        </a:spcBef>
        <a:buNone/>
        <a:defRPr lang="en-US" sz="4000" b="0" i="0">
          <a:solidFill>
            <a:schemeClr val="tx1"/>
          </a:solidFill>
          <a:latin typeface="+mj-lt"/>
        </a:defRPr>
      </a:lvl1pPr>
    </p:titleStyle>
    <p:bodyStyle>
      <a:lvl1pPr marL="0" indent="0" algn="l">
        <a:lnSpc>
          <a:spcPct val="130000"/>
        </a:lnSpc>
        <a:spcBef>
          <a:spcPts val="400"/>
        </a:spcBef>
        <a:buNone/>
        <a:defRPr lang="en-US" sz="1800" b="0" i="0">
          <a:solidFill>
            <a:schemeClr val="tx1"/>
          </a:solidFill>
          <a:latin typeface="+mn-lt"/>
        </a:defRPr>
      </a:lvl1pPr>
      <a:lvl2pPr marL="274320" indent="-228600" algn="l">
        <a:lnSpc>
          <a:spcPct val="130000"/>
        </a:lnSpc>
        <a:spcBef>
          <a:spcPts val="400"/>
        </a:spcBef>
        <a:buClr>
          <a:schemeClr val="accent5"/>
        </a:buClr>
        <a:buFont typeface="Arial"/>
        <a:buChar char="•"/>
        <a:defRPr lang="en-US" sz="1600" b="0" i="0">
          <a:solidFill>
            <a:schemeClr val="tx1"/>
          </a:solidFill>
          <a:latin typeface="+mn-lt"/>
        </a:defRPr>
      </a:lvl2pPr>
      <a:lvl3pPr marL="274320" indent="-228600" algn="l">
        <a:lnSpc>
          <a:spcPct val="130000"/>
        </a:lnSpc>
        <a:spcBef>
          <a:spcPts val="400"/>
        </a:spcBef>
        <a:buClr>
          <a:schemeClr val="accent5"/>
        </a:buClr>
        <a:buFont typeface="Arial"/>
        <a:buChar char="•"/>
        <a:defRPr lang="en-US" sz="1400" b="0" i="0">
          <a:solidFill>
            <a:schemeClr val="tx1"/>
          </a:solidFill>
          <a:latin typeface="+mn-lt"/>
        </a:defRPr>
      </a:lvl3pPr>
      <a:lvl4pPr marL="274320" indent="-228600" algn="l">
        <a:lnSpc>
          <a:spcPct val="130000"/>
        </a:lnSpc>
        <a:spcBef>
          <a:spcPts val="400"/>
        </a:spcBef>
        <a:buClr>
          <a:schemeClr val="accent5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4pPr>
      <a:lvl5pPr marL="274320" indent="-228600" algn="l">
        <a:lnSpc>
          <a:spcPct val="130000"/>
        </a:lnSpc>
        <a:spcBef>
          <a:spcPts val="400"/>
        </a:spcBef>
        <a:buClr>
          <a:schemeClr val="accent5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5pPr>
      <a:lvl6pPr marL="274320" indent="-228600" algn="l">
        <a:lnSpc>
          <a:spcPct val="130000"/>
        </a:lnSpc>
        <a:spcBef>
          <a:spcPts val="400"/>
        </a:spcBef>
        <a:buClr>
          <a:schemeClr val="accent5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6pPr>
      <a:lvl7pPr marL="274320" indent="-228600" algn="l">
        <a:lnSpc>
          <a:spcPct val="130000"/>
        </a:lnSpc>
        <a:spcBef>
          <a:spcPts val="400"/>
        </a:spcBef>
        <a:buClr>
          <a:schemeClr val="accent5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7pPr>
      <a:lvl8pPr marL="274320" indent="-228600" algn="l">
        <a:lnSpc>
          <a:spcPct val="130000"/>
        </a:lnSpc>
        <a:spcBef>
          <a:spcPts val="400"/>
        </a:spcBef>
        <a:buClr>
          <a:schemeClr val="accent5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8pPr>
      <a:lvl9pPr marL="274320" indent="-228600" algn="l">
        <a:lnSpc>
          <a:spcPct val="130000"/>
        </a:lnSpc>
        <a:spcBef>
          <a:spcPts val="400"/>
        </a:spcBef>
        <a:buClr>
          <a:schemeClr val="accent5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9pPr>
    </p:bodyStyle>
    <p:otherStyle>
      <a:lvl1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1pPr>
      <a:lvl2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2pPr>
      <a:lvl3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3pPr>
      <a:lvl4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4pPr>
      <a:lvl5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5pPr>
      <a:lvl6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6pPr>
      <a:lvl7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7pPr>
      <a:lvl8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8pPr>
      <a:lvl9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teacher planner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Weekly Lesson Plan</a:t>
            </a:r>
            <a:endParaRPr lang="en-US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Teacher: Ms. Rivera  ·  Grade 4</a:t>
            </a:r>
            <a:endParaRPr lang="en-US"/>
          </a:p>
          <a:p>
            <a:r>
              <a:rPr lang="en-US"/>
              <a:t>Week of March 8 – 12, 2027</a:t>
            </a:r>
            <a:endParaRPr lang="en-US"/>
          </a:p>
          <a:p>
            <a:r>
              <a:rPr lang="en-US"/>
              <a:t>Room 12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week at a glance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This week’s plan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Week of March 8 – 12</a:t>
            </a:r>
            <a:endParaRPr lang="en-US"/>
          </a:p>
        </p:txBody>
      </p:sp>
      <p:sp>
        <p:nvSpPr>
          <p:cNvPr id="5" name="Slide Number"/>
          <p:cNvSpPr txBox="1"/>
          <p:nvPr/>
        </p:nvSpPr>
        <p:spPr>
          <a:xfrm>
            <a:off x="10591495" y="644652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600" b="0" i="0">
                <a:solidFill>
                  <a:schemeClr val="tx2"/>
                </a:solidFill>
                <a:latin typeface="Caveat"/>
              </a:defRPr>
            </a:lvl1pPr>
          </a:lstStyle>
          <a:p>
            <a:fld id="{B6F15528-21DE-4FAA-801E-634DDDAF4B2B}" type="slidenum">
              <a:rPr lang="en-US"/>
              <a:t>02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85800" y="1508760"/>
          <a:ext cx="10820096" cy="475488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1298411"/>
                <a:gridCol w="1904337"/>
                <a:gridCol w="1904337"/>
                <a:gridCol w="1904337"/>
                <a:gridCol w="1904337"/>
                <a:gridCol w="1904337"/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sz="1700" b="0">
                          <a:solidFill>
                            <a:schemeClr val="tx1"/>
                          </a:solidFill>
                          <a:latin typeface="+mj-lt"/>
                        </a:rPr>
                        <a:t/>
                      </a:r>
                      <a:endParaRPr lang="en-US" sz="17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>
                          <a:solidFill>
                            <a:schemeClr val="tx1"/>
                          </a:solidFill>
                          <a:latin typeface="+mj-lt"/>
                        </a:rPr>
                        <a:t>Monday</a:t>
                      </a:r>
                      <a:endParaRPr lang="en-US" sz="17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>
                          <a:solidFill>
                            <a:schemeClr val="tx1"/>
                          </a:solidFill>
                          <a:latin typeface="+mj-lt"/>
                        </a:rPr>
                        <a:t>Tuesday</a:t>
                      </a:r>
                      <a:endParaRPr lang="en-US" sz="17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>
                          <a:solidFill>
                            <a:schemeClr val="tx1"/>
                          </a:solidFill>
                          <a:latin typeface="+mj-lt"/>
                        </a:rPr>
                        <a:t>Wednesday</a:t>
                      </a:r>
                      <a:endParaRPr lang="en-US" sz="17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>
                          <a:solidFill>
                            <a:schemeClr val="tx1"/>
                          </a:solidFill>
                          <a:latin typeface="+mj-lt"/>
                        </a:rPr>
                        <a:t>Thursday</a:t>
                      </a:r>
                      <a:endParaRPr lang="en-US" sz="17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>
                          <a:solidFill>
                            <a:schemeClr val="tx1"/>
                          </a:solidFill>
                          <a:latin typeface="+mj-lt"/>
                        </a:rPr>
                        <a:t>Friday</a:t>
                      </a:r>
                      <a:endParaRPr lang="en-US" sz="17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chemeClr val="accent6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/>
                      <a:r>
                        <a:rPr lang="en-US" sz="1300" b="1">
                          <a:solidFill>
                            <a:schemeClr val="tx1"/>
                          </a:solidFill>
                          <a:latin typeface="+mn-lt"/>
                        </a:rPr>
                        <a:t>Focus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rgbClr val="F6EE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Water cycle intro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Evaporation lab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Clouds &amp; condensation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Rain &amp; snow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Review &amp; quiz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/>
                      <a:r>
                        <a:rPr lang="en-US" sz="1300" b="1">
                          <a:solidFill>
                            <a:schemeClr val="tx1"/>
                          </a:solidFill>
                          <a:latin typeface="+mn-lt"/>
                        </a:rPr>
                        <a:t>Objective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rgbClr val="F6EE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Name 4 stages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Explain the sun’s role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Model a cloud in a jar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Compare rain vs. snow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Show what I know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/>
                      <a:r>
                        <a:rPr lang="en-US" sz="1300" b="1">
                          <a:solidFill>
                            <a:schemeClr val="tx1"/>
                          </a:solidFill>
                          <a:latin typeface="+mn-lt"/>
                        </a:rPr>
                        <a:t>Activities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rgbClr val="F6EE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Puddle mystery, video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Bag experiment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Jar demo, sketch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Venn diagram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Kahoot-style review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/>
                      <a:r>
                        <a:rPr lang="en-US" sz="1300" b="1">
                          <a:solidFill>
                            <a:schemeClr val="tx1"/>
                          </a:solidFill>
                          <a:latin typeface="+mn-lt"/>
                        </a:rPr>
                        <a:t>Materials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rgbClr val="F6EE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Slides, chart paper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Zip bags, markers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Jars, ice, hot water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Worksheet p. 12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Quiz, tablets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/>
                      <a:r>
                        <a:rPr lang="en-US" sz="1300" b="1">
                          <a:solidFill>
                            <a:schemeClr val="tx1"/>
                          </a:solidFill>
                          <a:latin typeface="+mn-lt"/>
                        </a:rPr>
                        <a:t>Homework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rgbClr val="F6EE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Cloud journal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Read p. 42–45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—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Vocab cards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Enjoy the weekend!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0" marR="9144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daily schedule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 timetable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Same every week — edit once</a:t>
            </a:r>
            <a:endParaRPr lang="en-US"/>
          </a:p>
        </p:txBody>
      </p:sp>
      <p:sp>
        <p:nvSpPr>
          <p:cNvPr id="5" name="Slide Number"/>
          <p:cNvSpPr txBox="1"/>
          <p:nvPr/>
        </p:nvSpPr>
        <p:spPr>
          <a:xfrm>
            <a:off x="10591495" y="644652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600" b="0" i="0">
                <a:solidFill>
                  <a:schemeClr val="tx2"/>
                </a:solidFill>
                <a:latin typeface="Caveat"/>
              </a:defRPr>
            </a:lvl1pPr>
          </a:lstStyle>
          <a:p>
            <a:fld id="{B6F15528-21DE-4FAA-801E-634DDDAF4B2B}" type="slidenum">
              <a:rPr lang="en-US"/>
              <a:t>03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85800" y="1508760"/>
          <a:ext cx="10820096" cy="4753967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944611"/>
                <a:gridCol w="1975097"/>
                <a:gridCol w="1975097"/>
                <a:gridCol w="1975097"/>
                <a:gridCol w="1975097"/>
                <a:gridCol w="1975097"/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1700" b="0">
                          <a:solidFill>
                            <a:schemeClr val="tx1"/>
                          </a:solidFill>
                          <a:latin typeface="+mj-lt"/>
                        </a:rPr>
                        <a:t>Time</a:t>
                      </a:r>
                      <a:endParaRPr lang="en-US" sz="17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>
                          <a:solidFill>
                            <a:schemeClr val="tx1"/>
                          </a:solidFill>
                          <a:latin typeface="+mj-lt"/>
                        </a:rPr>
                        <a:t>Monday</a:t>
                      </a:r>
                      <a:endParaRPr lang="en-US" sz="17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>
                          <a:solidFill>
                            <a:schemeClr val="tx1"/>
                          </a:solidFill>
                          <a:latin typeface="+mj-lt"/>
                        </a:rPr>
                        <a:t>Tuesday</a:t>
                      </a:r>
                      <a:endParaRPr lang="en-US" sz="17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>
                          <a:solidFill>
                            <a:schemeClr val="tx1"/>
                          </a:solidFill>
                          <a:latin typeface="+mj-lt"/>
                        </a:rPr>
                        <a:t>Wednesday</a:t>
                      </a:r>
                      <a:endParaRPr lang="en-US" sz="17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>
                          <a:solidFill>
                            <a:schemeClr val="tx1"/>
                          </a:solidFill>
                          <a:latin typeface="+mj-lt"/>
                        </a:rPr>
                        <a:t>Thursday</a:t>
                      </a:r>
                      <a:endParaRPr lang="en-US" sz="17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>
                          <a:solidFill>
                            <a:schemeClr val="tx1"/>
                          </a:solidFill>
                          <a:latin typeface="+mj-lt"/>
                        </a:rPr>
                        <a:t>Friday</a:t>
                      </a:r>
                      <a:endParaRPr lang="en-US" sz="17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6"/>
                    </a:solidFill>
                  </a:tcPr>
                </a:tc>
              </a:tr>
              <a:tr h="600761"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chemeClr val="tx1"/>
                          </a:solidFill>
                          <a:latin typeface="+mn-lt"/>
                        </a:rPr>
                        <a:t>8:30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rgbClr val="F6EE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Morning meeting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Morning meeting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Morning meeting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Morning meeting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Morning meeting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noFill/>
                  </a:tcPr>
                </a:tc>
              </a:tr>
              <a:tr h="600761"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chemeClr val="tx1"/>
                          </a:solidFill>
                          <a:latin typeface="+mn-lt"/>
                        </a:rPr>
                        <a:t>9:00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rgbClr val="F6EE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Reading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Reading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Reading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Reading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Library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1"/>
                    </a:solidFill>
                  </a:tcPr>
                </a:tc>
              </a:tr>
              <a:tr h="600761"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chemeClr val="tx1"/>
                          </a:solidFill>
                          <a:latin typeface="+mn-lt"/>
                        </a:rPr>
                        <a:t>10:00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rgbClr val="F6EE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Math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Math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Math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Math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Math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4"/>
                    </a:solidFill>
                  </a:tcPr>
                </a:tc>
              </a:tr>
              <a:tr h="600761"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chemeClr val="tx1"/>
                          </a:solidFill>
                          <a:latin typeface="+mn-lt"/>
                        </a:rPr>
                        <a:t>11:00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rgbClr val="F6EE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Science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Art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Science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Music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Science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2"/>
                    </a:solidFill>
                  </a:tcPr>
                </a:tc>
              </a:tr>
              <a:tr h="600761"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chemeClr val="tx1"/>
                          </a:solidFill>
                          <a:latin typeface="+mn-lt"/>
                        </a:rPr>
                        <a:t>12:00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rgbClr val="F6EE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Lunch &amp; recess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Lunch &amp; recess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Lunch &amp; recess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Lunch &amp; recess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Lunch &amp; recess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noFill/>
                  </a:tcPr>
                </a:tc>
              </a:tr>
              <a:tr h="600761"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chemeClr val="tx1"/>
                          </a:solidFill>
                          <a:latin typeface="+mn-lt"/>
                        </a:rPr>
                        <a:t>1:00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rgbClr val="F6EE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Writing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Writing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P.E.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Writing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Social studies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rgbClr val="F8DCC8"/>
                    </a:solidFill>
                  </a:tcPr>
                </a:tc>
              </a:tr>
              <a:tr h="600761"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chemeClr val="tx1"/>
                          </a:solidFill>
                          <a:latin typeface="+mn-lt"/>
                        </a:rPr>
                        <a:t>2:00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rgbClr val="F6EE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Social studies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rgbClr val="F8DC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Science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Social studies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rgbClr val="F8DCC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P.E.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Fun Friday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BF6EE"/>
                      </a:solidFill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daily plan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Monday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March 8, 2027</a:t>
            </a:r>
            <a:endParaRPr lang="en-US"/>
          </a:p>
        </p:txBody>
      </p:sp>
      <p:sp>
        <p:nvSpPr>
          <p:cNvPr id="5" name="Slide Number"/>
          <p:cNvSpPr txBox="1"/>
          <p:nvPr/>
        </p:nvSpPr>
        <p:spPr>
          <a:xfrm>
            <a:off x="10591495" y="644652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600" b="0" i="0">
                <a:solidFill>
                  <a:schemeClr val="tx2"/>
                </a:solidFill>
                <a:latin typeface="Caveat"/>
              </a:defRPr>
            </a:lvl1pPr>
          </a:lstStyle>
          <a:p>
            <a:fld id="{B6F15528-21DE-4FAA-801E-634DDDAF4B2B}" type="slidenum">
              <a:rPr lang="en-US"/>
              <a:t>04</a:t>
            </a:fld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685800" y="1481328"/>
            <a:ext cx="10820095" cy="566928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7" name="Shape 7"/>
          <p:cNvSpPr txBox="1"/>
          <p:nvPr/>
        </p:nvSpPr>
        <p:spPr>
          <a:xfrm>
            <a:off x="960120" y="1481328"/>
            <a:ext cx="146304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2400">
                <a:latin typeface="Caveat"/>
              </a:rPr>
              <a:t>Topic</a:t>
            </a:r>
            <a:endParaRPr lang="en-US" sz="2400">
              <a:latin typeface="Caveat"/>
            </a:endParaRPr>
          </a:p>
        </p:txBody>
      </p:sp>
      <p:sp>
        <p:nvSpPr>
          <p:cNvPr id="8" name="Shape 8"/>
          <p:cNvSpPr txBox="1"/>
          <p:nvPr/>
        </p:nvSpPr>
        <p:spPr>
          <a:xfrm>
            <a:off x="2148840" y="1481328"/>
            <a:ext cx="9082735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700">
                <a:solidFill>
                  <a:schemeClr val="tx1"/>
                </a:solidFill>
                <a:latin typeface="+mj-lt"/>
              </a:rPr>
              <a:t>The Water Cycle — introduction</a:t>
            </a:r>
            <a:endParaRPr lang="en-US" sz="17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Paper Card"/>
          <p:cNvSpPr/>
          <p:nvPr userDrawn="1"/>
        </p:nvSpPr>
        <p:spPr>
          <a:xfrm>
            <a:off x="685800" y="2240280"/>
            <a:ext cx="3429000" cy="141732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0" name="Shape 10"/>
          <p:cNvSpPr txBox="1"/>
          <p:nvPr/>
        </p:nvSpPr>
        <p:spPr>
          <a:xfrm>
            <a:off x="868680" y="2313432"/>
            <a:ext cx="3063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objectives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11" name="Shape 11"/>
          <p:cNvSpPr txBox="1"/>
          <p:nvPr/>
        </p:nvSpPr>
        <p:spPr>
          <a:xfrm>
            <a:off x="868680" y="2697480"/>
            <a:ext cx="306324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1"/>
                </a:solidFill>
              </a:rPr>
              <a:t>Name the four stages of the water cycle</a:t>
            </a:r>
            <a:endParaRPr lang="en-US" sz="1250">
              <a:solidFill>
                <a:schemeClr val="tx1"/>
              </a:solidFill>
            </a:endParaRPr>
          </a:p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1"/>
                </a:solidFill>
              </a:rPr>
              <a:t>Use the words evaporate and condense</a:t>
            </a:r>
            <a:endParaRPr lang="en-US" sz="1250">
              <a:solidFill>
                <a:schemeClr val="tx1"/>
              </a:solidFill>
            </a:endParaRPr>
          </a:p>
        </p:txBody>
      </p:sp>
      <p:sp>
        <p:nvSpPr>
          <p:cNvPr id="12" name="Paper Card"/>
          <p:cNvSpPr/>
          <p:nvPr userDrawn="1"/>
        </p:nvSpPr>
        <p:spPr>
          <a:xfrm>
            <a:off x="685800" y="3794760"/>
            <a:ext cx="3429000" cy="86868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3" name="Shape 13"/>
          <p:cNvSpPr txBox="1"/>
          <p:nvPr/>
        </p:nvSpPr>
        <p:spPr>
          <a:xfrm>
            <a:off x="868680" y="3867912"/>
            <a:ext cx="3063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standards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14" name="Shape 14"/>
          <p:cNvSpPr txBox="1"/>
          <p:nvPr/>
        </p:nvSpPr>
        <p:spPr>
          <a:xfrm>
            <a:off x="868680" y="4251960"/>
            <a:ext cx="3063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1"/>
                </a:solidFill>
              </a:rPr>
              <a:t>Science 4-ESS2 · Earth’s systems</a:t>
            </a:r>
            <a:endParaRPr lang="en-US" sz="1250">
              <a:solidFill>
                <a:schemeClr val="tx1"/>
              </a:solidFill>
            </a:endParaRPr>
          </a:p>
        </p:txBody>
      </p:sp>
      <p:sp>
        <p:nvSpPr>
          <p:cNvPr id="15" name="Paper Card"/>
          <p:cNvSpPr/>
          <p:nvPr userDrawn="1"/>
        </p:nvSpPr>
        <p:spPr>
          <a:xfrm>
            <a:off x="685800" y="4800600"/>
            <a:ext cx="3429000" cy="141732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6" name="Shape 16"/>
          <p:cNvSpPr txBox="1"/>
          <p:nvPr/>
        </p:nvSpPr>
        <p:spPr>
          <a:xfrm>
            <a:off x="868680" y="4873752"/>
            <a:ext cx="3063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materials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868680" y="5257800"/>
            <a:ext cx="306324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1"/>
                </a:solidFill>
              </a:rPr>
              <a:t>Slides &amp; short video</a:t>
            </a:r>
            <a:endParaRPr lang="en-US" sz="1250">
              <a:solidFill>
                <a:schemeClr val="tx1"/>
              </a:solidFill>
            </a:endParaRPr>
          </a:p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1"/>
                </a:solidFill>
              </a:rPr>
              <a:t>Chart paper and markers</a:t>
            </a:r>
            <a:endParaRPr lang="en-US" sz="1250">
              <a:solidFill>
                <a:schemeClr val="tx1"/>
              </a:solidFill>
            </a:endParaRPr>
          </a:p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1"/>
                </a:solidFill>
              </a:rPr>
              <a:t>Exit ticket slips</a:t>
            </a:r>
            <a:endParaRPr lang="en-US" sz="1250">
              <a:solidFill>
                <a:schemeClr val="tx1"/>
              </a:solidFill>
            </a:endParaRPr>
          </a:p>
        </p:txBody>
      </p:sp>
      <p:sp>
        <p:nvSpPr>
          <p:cNvPr id="18" name="Paper Back"/>
          <p:cNvSpPr/>
          <p:nvPr userDrawn="1"/>
        </p:nvSpPr>
        <p:spPr>
          <a:xfrm rot="-96000">
            <a:off x="4398264" y="2313432"/>
            <a:ext cx="4206240" cy="397764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19" name="Paper Card"/>
          <p:cNvSpPr/>
          <p:nvPr userDrawn="1"/>
        </p:nvSpPr>
        <p:spPr>
          <a:xfrm>
            <a:off x="4343400" y="2240280"/>
            <a:ext cx="4206240" cy="397764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20" name="Shape 20"/>
          <p:cNvSpPr txBox="1"/>
          <p:nvPr/>
        </p:nvSpPr>
        <p:spPr>
          <a:xfrm>
            <a:off x="4572000" y="2313432"/>
            <a:ext cx="374904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400">
                <a:solidFill>
                  <a:schemeClr val="accent5"/>
                </a:solidFill>
                <a:latin typeface="Caveat"/>
              </a:rPr>
              <a:t>lesson flow</a:t>
            </a:r>
            <a:endParaRPr lang="en-US" sz="24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21" name="Shape 21"/>
          <p:cNvSpPr/>
          <p:nvPr/>
        </p:nvSpPr>
        <p:spPr>
          <a:xfrm>
            <a:off x="4572000" y="2834640"/>
            <a:ext cx="685800" cy="685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/>
              <a:t>10</a:t>
            </a:r>
            <a:endParaRPr lang="en-US" sz="1500"/>
          </a:p>
          <a:p>
            <a:pPr algn="ctr"/>
            <a:r>
              <a:rPr lang="en-US" sz="900"/>
              <a:t>min</a:t>
            </a:r>
            <a:endParaRPr lang="en-US" sz="900"/>
          </a:p>
        </p:txBody>
      </p:sp>
      <p:sp>
        <p:nvSpPr>
          <p:cNvPr id="22" name="Shape 22"/>
          <p:cNvSpPr txBox="1"/>
          <p:nvPr/>
        </p:nvSpPr>
        <p:spPr>
          <a:xfrm>
            <a:off x="5440680" y="285292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/>
              <a:t>Warm-up</a:t>
            </a:r>
            <a:endParaRPr lang="en-US" sz="1500"/>
          </a:p>
        </p:txBody>
      </p:sp>
      <p:sp>
        <p:nvSpPr>
          <p:cNvPr id="23" name="Shape 23"/>
          <p:cNvSpPr txBox="1"/>
          <p:nvPr/>
        </p:nvSpPr>
        <p:spPr>
          <a:xfrm>
            <a:off x="5440680" y="3182112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50">
                <a:solidFill>
                  <a:schemeClr val="tx1"/>
                </a:solidFill>
              </a:rPr>
              <a:t>Puddle mystery: where did it go?</a:t>
            </a:r>
            <a:endParaRPr lang="en-US" sz="1250">
              <a:solidFill>
                <a:schemeClr val="tx1"/>
              </a:solidFill>
            </a:endParaRPr>
          </a:p>
        </p:txBody>
      </p:sp>
      <p:cxnSp>
        <p:nvCxnSpPr>
          <p:cNvPr id="24" name="Line 24"/>
          <p:cNvCxnSpPr/>
          <p:nvPr/>
        </p:nvCxnSpPr>
        <p:spPr>
          <a:xfrm>
            <a:off x="5440680" y="3593592"/>
            <a:ext cx="2880360" cy="0"/>
          </a:xfrm>
          <a:prstGeom prst="line">
            <a:avLst/>
          </a:prstGeom>
          <a:ln w="9525">
            <a:solidFill>
              <a:schemeClr val="accent4"/>
            </a:solidFill>
            <a:prstDash val="dash"/>
          </a:ln>
        </p:spPr>
      </p:cxnSp>
      <p:sp>
        <p:nvSpPr>
          <p:cNvPr id="25" name="Shape 25"/>
          <p:cNvSpPr/>
          <p:nvPr/>
        </p:nvSpPr>
        <p:spPr>
          <a:xfrm>
            <a:off x="4572000" y="3657600"/>
            <a:ext cx="685800" cy="685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/>
              <a:t>15</a:t>
            </a:r>
            <a:endParaRPr lang="en-US" sz="1500"/>
          </a:p>
          <a:p>
            <a:pPr algn="ctr"/>
            <a:r>
              <a:rPr lang="en-US" sz="900"/>
              <a:t>min</a:t>
            </a:r>
            <a:endParaRPr lang="en-US" sz="900"/>
          </a:p>
        </p:txBody>
      </p:sp>
      <p:sp>
        <p:nvSpPr>
          <p:cNvPr id="26" name="Shape 26"/>
          <p:cNvSpPr txBox="1"/>
          <p:nvPr/>
        </p:nvSpPr>
        <p:spPr>
          <a:xfrm>
            <a:off x="5440680" y="367588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/>
              <a:t>Mini lesson</a:t>
            </a:r>
            <a:endParaRPr lang="en-US" sz="1500"/>
          </a:p>
        </p:txBody>
      </p:sp>
      <p:sp>
        <p:nvSpPr>
          <p:cNvPr id="27" name="Shape 27"/>
          <p:cNvSpPr txBox="1"/>
          <p:nvPr/>
        </p:nvSpPr>
        <p:spPr>
          <a:xfrm>
            <a:off x="5440680" y="4005072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50">
                <a:solidFill>
                  <a:schemeClr val="tx1"/>
                </a:solidFill>
              </a:rPr>
              <a:t>Four stages with diagram</a:t>
            </a:r>
            <a:endParaRPr lang="en-US" sz="1250">
              <a:solidFill>
                <a:schemeClr val="tx1"/>
              </a:solidFill>
            </a:endParaRPr>
          </a:p>
        </p:txBody>
      </p:sp>
      <p:cxnSp>
        <p:nvCxnSpPr>
          <p:cNvPr id="28" name="Line 28"/>
          <p:cNvCxnSpPr/>
          <p:nvPr/>
        </p:nvCxnSpPr>
        <p:spPr>
          <a:xfrm>
            <a:off x="5440680" y="4416552"/>
            <a:ext cx="2880360" cy="0"/>
          </a:xfrm>
          <a:prstGeom prst="line">
            <a:avLst/>
          </a:prstGeom>
          <a:ln w="9525">
            <a:solidFill>
              <a:schemeClr val="accent4"/>
            </a:solidFill>
            <a:prstDash val="dash"/>
          </a:ln>
        </p:spPr>
      </p:cxnSp>
      <p:sp>
        <p:nvSpPr>
          <p:cNvPr id="29" name="Shape 29"/>
          <p:cNvSpPr/>
          <p:nvPr/>
        </p:nvSpPr>
        <p:spPr>
          <a:xfrm>
            <a:off x="4572000" y="4480560"/>
            <a:ext cx="685800" cy="685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/>
              <a:t>20</a:t>
            </a:r>
            <a:endParaRPr lang="en-US" sz="1500"/>
          </a:p>
          <a:p>
            <a:pPr algn="ctr"/>
            <a:r>
              <a:rPr lang="en-US" sz="900"/>
              <a:t>min</a:t>
            </a:r>
            <a:endParaRPr lang="en-US" sz="900"/>
          </a:p>
        </p:txBody>
      </p:sp>
      <p:sp>
        <p:nvSpPr>
          <p:cNvPr id="30" name="Shape 30"/>
          <p:cNvSpPr txBox="1"/>
          <p:nvPr/>
        </p:nvSpPr>
        <p:spPr>
          <a:xfrm>
            <a:off x="5440680" y="449884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/>
              <a:t>Activity</a:t>
            </a:r>
            <a:endParaRPr lang="en-US" sz="1500"/>
          </a:p>
        </p:txBody>
      </p:sp>
      <p:sp>
        <p:nvSpPr>
          <p:cNvPr id="31" name="Shape 31"/>
          <p:cNvSpPr txBox="1"/>
          <p:nvPr/>
        </p:nvSpPr>
        <p:spPr>
          <a:xfrm>
            <a:off x="5440680" y="4828032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50">
                <a:solidFill>
                  <a:schemeClr val="tx1"/>
                </a:solidFill>
              </a:rPr>
              <a:t>Label-the-cycle in pairs</a:t>
            </a:r>
            <a:endParaRPr lang="en-US" sz="1250">
              <a:solidFill>
                <a:schemeClr val="tx1"/>
              </a:solidFill>
            </a:endParaRPr>
          </a:p>
        </p:txBody>
      </p:sp>
      <p:cxnSp>
        <p:nvCxnSpPr>
          <p:cNvPr id="32" name="Line 32"/>
          <p:cNvCxnSpPr/>
          <p:nvPr/>
        </p:nvCxnSpPr>
        <p:spPr>
          <a:xfrm>
            <a:off x="5440680" y="5239512"/>
            <a:ext cx="2880360" cy="0"/>
          </a:xfrm>
          <a:prstGeom prst="line">
            <a:avLst/>
          </a:prstGeom>
          <a:ln w="9525">
            <a:solidFill>
              <a:schemeClr val="accent4"/>
            </a:solidFill>
            <a:prstDash val="dash"/>
          </a:ln>
        </p:spPr>
      </p:cxnSp>
      <p:sp>
        <p:nvSpPr>
          <p:cNvPr id="33" name="Shape 33"/>
          <p:cNvSpPr/>
          <p:nvPr/>
        </p:nvSpPr>
        <p:spPr>
          <a:xfrm>
            <a:off x="4572000" y="5303520"/>
            <a:ext cx="685800" cy="685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/>
              <a:t>10</a:t>
            </a:r>
            <a:endParaRPr lang="en-US" sz="1500"/>
          </a:p>
          <a:p>
            <a:pPr algn="ctr"/>
            <a:r>
              <a:rPr lang="en-US" sz="900"/>
              <a:t>min</a:t>
            </a:r>
            <a:endParaRPr lang="en-US" sz="900"/>
          </a:p>
        </p:txBody>
      </p:sp>
      <p:sp>
        <p:nvSpPr>
          <p:cNvPr id="34" name="Shape 34"/>
          <p:cNvSpPr txBox="1"/>
          <p:nvPr/>
        </p:nvSpPr>
        <p:spPr>
          <a:xfrm>
            <a:off x="5440680" y="532180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/>
              <a:t>Closure</a:t>
            </a:r>
            <a:endParaRPr lang="en-US" sz="1500"/>
          </a:p>
        </p:txBody>
      </p:sp>
      <p:sp>
        <p:nvSpPr>
          <p:cNvPr id="35" name="Shape 35"/>
          <p:cNvSpPr txBox="1"/>
          <p:nvPr/>
        </p:nvSpPr>
        <p:spPr>
          <a:xfrm>
            <a:off x="5440680" y="5650992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50">
                <a:solidFill>
                  <a:schemeClr val="tx1"/>
                </a:solidFill>
              </a:rPr>
              <a:t>3-2-1 exit ticket</a:t>
            </a:r>
            <a:endParaRPr lang="en-US" sz="1250">
              <a:solidFill>
                <a:schemeClr val="tx1"/>
              </a:solidFill>
            </a:endParaRPr>
          </a:p>
        </p:txBody>
      </p:sp>
      <p:sp>
        <p:nvSpPr>
          <p:cNvPr id="36" name="Paper Card"/>
          <p:cNvSpPr/>
          <p:nvPr userDrawn="1"/>
        </p:nvSpPr>
        <p:spPr>
          <a:xfrm>
            <a:off x="8778240" y="2240280"/>
            <a:ext cx="2727655" cy="128016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37" name="Shape 37"/>
          <p:cNvSpPr txBox="1"/>
          <p:nvPr/>
        </p:nvSpPr>
        <p:spPr>
          <a:xfrm>
            <a:off x="8961120" y="2295144"/>
            <a:ext cx="23618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differentiation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38" name="Shape 38"/>
          <p:cNvSpPr txBox="1"/>
          <p:nvPr/>
        </p:nvSpPr>
        <p:spPr>
          <a:xfrm>
            <a:off x="8961120" y="2679192"/>
            <a:ext cx="2361895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250">
                <a:solidFill>
                  <a:schemeClr val="tx1"/>
                </a:solidFill>
              </a:rPr>
              <a:t>Picture word bank for ELLs; extension: research a cloud type.</a:t>
            </a:r>
            <a:endParaRPr lang="en-US" sz="1250">
              <a:solidFill>
                <a:schemeClr val="tx1"/>
              </a:solidFill>
            </a:endParaRPr>
          </a:p>
        </p:txBody>
      </p:sp>
      <p:sp>
        <p:nvSpPr>
          <p:cNvPr id="39" name="Paper Card"/>
          <p:cNvSpPr/>
          <p:nvPr userDrawn="1"/>
        </p:nvSpPr>
        <p:spPr>
          <a:xfrm>
            <a:off x="8778240" y="3657600"/>
            <a:ext cx="2727655" cy="114300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40" name="Shape 40"/>
          <p:cNvSpPr txBox="1"/>
          <p:nvPr/>
        </p:nvSpPr>
        <p:spPr>
          <a:xfrm>
            <a:off x="8961120" y="3712464"/>
            <a:ext cx="23618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assessment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41" name="Shape 41"/>
          <p:cNvSpPr txBox="1"/>
          <p:nvPr/>
        </p:nvSpPr>
        <p:spPr>
          <a:xfrm>
            <a:off x="8961120" y="4096512"/>
            <a:ext cx="2361895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250">
                <a:solidFill>
                  <a:schemeClr val="tx1"/>
                </a:solidFill>
              </a:rPr>
              <a:t>Exit ticket — 3 of 4 stages labeled correctly.</a:t>
            </a:r>
            <a:endParaRPr lang="en-US" sz="1250">
              <a:solidFill>
                <a:schemeClr val="tx1"/>
              </a:solidFill>
            </a:endParaRPr>
          </a:p>
        </p:txBody>
      </p:sp>
      <p:sp>
        <p:nvSpPr>
          <p:cNvPr id="42" name="Paper Card"/>
          <p:cNvSpPr/>
          <p:nvPr userDrawn="1"/>
        </p:nvSpPr>
        <p:spPr>
          <a:xfrm>
            <a:off x="8778240" y="4937760"/>
            <a:ext cx="2727655" cy="128016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43" name="Shape 43"/>
          <p:cNvSpPr txBox="1"/>
          <p:nvPr/>
        </p:nvSpPr>
        <p:spPr>
          <a:xfrm>
            <a:off x="8961120" y="4992624"/>
            <a:ext cx="23618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notes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44" name="Shape 44"/>
          <p:cNvSpPr txBox="1"/>
          <p:nvPr/>
        </p:nvSpPr>
        <p:spPr>
          <a:xfrm>
            <a:off x="8961120" y="5376672"/>
            <a:ext cx="2361895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250">
                <a:solidFill>
                  <a:schemeClr val="tx1"/>
                </a:solidFill>
              </a:rPr>
              <a:t>Remind class about Tuesday’s lab — bring a zip bag!</a:t>
            </a:r>
            <a:endParaRPr lang="en-US" sz="125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daily plan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Tuesday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Date: ________</a:t>
            </a:r>
            <a:endParaRPr lang="en-US"/>
          </a:p>
        </p:txBody>
      </p:sp>
      <p:sp>
        <p:nvSpPr>
          <p:cNvPr id="5" name="Slide Number"/>
          <p:cNvSpPr txBox="1"/>
          <p:nvPr/>
        </p:nvSpPr>
        <p:spPr>
          <a:xfrm>
            <a:off x="10591495" y="644652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600" b="0" i="0">
                <a:solidFill>
                  <a:schemeClr val="tx2"/>
                </a:solidFill>
                <a:latin typeface="Caveat"/>
              </a:defRPr>
            </a:lvl1pPr>
          </a:lstStyle>
          <a:p>
            <a:fld id="{B6F15528-21DE-4FAA-801E-634DDDAF4B2B}" type="slidenum">
              <a:rPr lang="en-US"/>
              <a:t>05</a:t>
            </a:fld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685800" y="1481328"/>
            <a:ext cx="10820095" cy="566928"/>
          </a:xfrm>
          <a:prstGeom prst="roundRect">
            <a:avLst>
              <a:gd name="adj" fmla="val 30000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7" name="Shape 7"/>
          <p:cNvSpPr txBox="1"/>
          <p:nvPr/>
        </p:nvSpPr>
        <p:spPr>
          <a:xfrm>
            <a:off x="960120" y="1481328"/>
            <a:ext cx="146304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2400">
                <a:latin typeface="Caveat"/>
              </a:rPr>
              <a:t>Topic</a:t>
            </a:r>
            <a:endParaRPr lang="en-US" sz="2400">
              <a:latin typeface="Caveat"/>
            </a:endParaRPr>
          </a:p>
        </p:txBody>
      </p:sp>
      <p:sp>
        <p:nvSpPr>
          <p:cNvPr id="8" name="Shape 8"/>
          <p:cNvSpPr txBox="1"/>
          <p:nvPr/>
        </p:nvSpPr>
        <p:spPr>
          <a:xfrm>
            <a:off x="2148840" y="1481328"/>
            <a:ext cx="9082735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700">
                <a:solidFill>
                  <a:schemeClr val="tx2"/>
                </a:solidFill>
                <a:latin typeface="+mj-lt"/>
              </a:rPr>
              <a:t>Type the lesson topic here</a:t>
            </a:r>
            <a:endParaRPr lang="en-US" sz="17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9" name="Paper Card"/>
          <p:cNvSpPr/>
          <p:nvPr userDrawn="1"/>
        </p:nvSpPr>
        <p:spPr>
          <a:xfrm>
            <a:off x="685800" y="2240280"/>
            <a:ext cx="3429000" cy="141732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0" name="Shape 10"/>
          <p:cNvSpPr txBox="1"/>
          <p:nvPr/>
        </p:nvSpPr>
        <p:spPr>
          <a:xfrm>
            <a:off x="868680" y="2313432"/>
            <a:ext cx="3063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objectives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11" name="Shape 11"/>
          <p:cNvSpPr txBox="1"/>
          <p:nvPr/>
        </p:nvSpPr>
        <p:spPr>
          <a:xfrm>
            <a:off x="868680" y="2697480"/>
            <a:ext cx="306324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2"/>
                </a:solidFill>
              </a:rPr>
              <a:t>Students will be able to…</a:t>
            </a:r>
            <a:endParaRPr lang="en-US" sz="1250">
              <a:solidFill>
                <a:schemeClr val="tx2"/>
              </a:solidFill>
            </a:endParaRPr>
          </a:p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2"/>
                </a:solidFill>
              </a:rPr>
              <a:t>…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12" name="Paper Card"/>
          <p:cNvSpPr/>
          <p:nvPr userDrawn="1"/>
        </p:nvSpPr>
        <p:spPr>
          <a:xfrm>
            <a:off x="685800" y="3794760"/>
            <a:ext cx="3429000" cy="86868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3" name="Shape 13"/>
          <p:cNvSpPr txBox="1"/>
          <p:nvPr/>
        </p:nvSpPr>
        <p:spPr>
          <a:xfrm>
            <a:off x="868680" y="3867912"/>
            <a:ext cx="3063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standards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14" name="Shape 14"/>
          <p:cNvSpPr txBox="1"/>
          <p:nvPr/>
        </p:nvSpPr>
        <p:spPr>
          <a:xfrm>
            <a:off x="868680" y="4251960"/>
            <a:ext cx="3063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2"/>
                </a:solidFill>
              </a:rPr>
              <a:t>Standard code · description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15" name="Paper Card"/>
          <p:cNvSpPr/>
          <p:nvPr userDrawn="1"/>
        </p:nvSpPr>
        <p:spPr>
          <a:xfrm>
            <a:off x="685800" y="4800600"/>
            <a:ext cx="3429000" cy="141732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6" name="Shape 16"/>
          <p:cNvSpPr txBox="1"/>
          <p:nvPr/>
        </p:nvSpPr>
        <p:spPr>
          <a:xfrm>
            <a:off x="868680" y="4873752"/>
            <a:ext cx="3063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materials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868680" y="5257800"/>
            <a:ext cx="306324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2"/>
                </a:solidFill>
              </a:rPr>
              <a:t>…</a:t>
            </a:r>
            <a:endParaRPr lang="en-US" sz="1250">
              <a:solidFill>
                <a:schemeClr val="tx2"/>
              </a:solidFill>
            </a:endParaRPr>
          </a:p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2"/>
                </a:solidFill>
              </a:rPr>
              <a:t>…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18" name="Paper Back"/>
          <p:cNvSpPr/>
          <p:nvPr userDrawn="1"/>
        </p:nvSpPr>
        <p:spPr>
          <a:xfrm rot="-96000">
            <a:off x="4398264" y="2313432"/>
            <a:ext cx="4206240" cy="3977640"/>
          </a:xfrm>
          <a:prstGeom prst="roundRect">
            <a:avLst>
              <a:gd name="adj" fmla="val 6000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19" name="Paper Card"/>
          <p:cNvSpPr/>
          <p:nvPr userDrawn="1"/>
        </p:nvSpPr>
        <p:spPr>
          <a:xfrm>
            <a:off x="4343400" y="2240280"/>
            <a:ext cx="4206240" cy="397764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20" name="Shape 20"/>
          <p:cNvSpPr txBox="1"/>
          <p:nvPr/>
        </p:nvSpPr>
        <p:spPr>
          <a:xfrm>
            <a:off x="4572000" y="2313432"/>
            <a:ext cx="374904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400">
                <a:solidFill>
                  <a:schemeClr val="accent5"/>
                </a:solidFill>
                <a:latin typeface="Caveat"/>
              </a:rPr>
              <a:t>lesson flow</a:t>
            </a:r>
            <a:endParaRPr lang="en-US" sz="24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21" name="Shape 21"/>
          <p:cNvSpPr/>
          <p:nvPr/>
        </p:nvSpPr>
        <p:spPr>
          <a:xfrm>
            <a:off x="4572000" y="2834640"/>
            <a:ext cx="685800" cy="685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/>
              <a:t>__</a:t>
            </a:r>
            <a:endParaRPr lang="en-US" sz="1500"/>
          </a:p>
          <a:p>
            <a:pPr algn="ctr"/>
            <a:r>
              <a:rPr lang="en-US" sz="900"/>
              <a:t>min</a:t>
            </a:r>
            <a:endParaRPr lang="en-US" sz="900"/>
          </a:p>
        </p:txBody>
      </p:sp>
      <p:sp>
        <p:nvSpPr>
          <p:cNvPr id="22" name="Shape 22"/>
          <p:cNvSpPr txBox="1"/>
          <p:nvPr/>
        </p:nvSpPr>
        <p:spPr>
          <a:xfrm>
            <a:off x="5440680" y="285292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/>
              <a:t>Warm-up</a:t>
            </a:r>
            <a:endParaRPr lang="en-US" sz="1500"/>
          </a:p>
        </p:txBody>
      </p:sp>
      <p:sp>
        <p:nvSpPr>
          <p:cNvPr id="23" name="Shape 23"/>
          <p:cNvSpPr txBox="1"/>
          <p:nvPr/>
        </p:nvSpPr>
        <p:spPr>
          <a:xfrm>
            <a:off x="5440680" y="3182112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50">
                <a:solidFill>
                  <a:schemeClr val="tx2"/>
                </a:solidFill>
              </a:rPr>
              <a:t>What happens in this step…</a:t>
            </a:r>
            <a:endParaRPr lang="en-US" sz="1250">
              <a:solidFill>
                <a:schemeClr val="tx2"/>
              </a:solidFill>
            </a:endParaRPr>
          </a:p>
        </p:txBody>
      </p:sp>
      <p:cxnSp>
        <p:nvCxnSpPr>
          <p:cNvPr id="24" name="Line 24"/>
          <p:cNvCxnSpPr/>
          <p:nvPr/>
        </p:nvCxnSpPr>
        <p:spPr>
          <a:xfrm>
            <a:off x="5440680" y="3593592"/>
            <a:ext cx="2880360" cy="0"/>
          </a:xfrm>
          <a:prstGeom prst="line">
            <a:avLst/>
          </a:prstGeom>
          <a:ln w="9525">
            <a:solidFill>
              <a:schemeClr val="accent4"/>
            </a:solidFill>
            <a:prstDash val="dash"/>
          </a:ln>
        </p:spPr>
      </p:cxnSp>
      <p:sp>
        <p:nvSpPr>
          <p:cNvPr id="25" name="Shape 25"/>
          <p:cNvSpPr/>
          <p:nvPr/>
        </p:nvSpPr>
        <p:spPr>
          <a:xfrm>
            <a:off x="4572000" y="3657600"/>
            <a:ext cx="685800" cy="685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/>
              <a:t>__</a:t>
            </a:r>
            <a:endParaRPr lang="en-US" sz="1500"/>
          </a:p>
          <a:p>
            <a:pPr algn="ctr"/>
            <a:r>
              <a:rPr lang="en-US" sz="900"/>
              <a:t>min</a:t>
            </a:r>
            <a:endParaRPr lang="en-US" sz="900"/>
          </a:p>
        </p:txBody>
      </p:sp>
      <p:sp>
        <p:nvSpPr>
          <p:cNvPr id="26" name="Shape 26"/>
          <p:cNvSpPr txBox="1"/>
          <p:nvPr/>
        </p:nvSpPr>
        <p:spPr>
          <a:xfrm>
            <a:off x="5440680" y="367588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/>
              <a:t>Instruction</a:t>
            </a:r>
            <a:endParaRPr lang="en-US" sz="1500"/>
          </a:p>
        </p:txBody>
      </p:sp>
      <p:sp>
        <p:nvSpPr>
          <p:cNvPr id="27" name="Shape 27"/>
          <p:cNvSpPr txBox="1"/>
          <p:nvPr/>
        </p:nvSpPr>
        <p:spPr>
          <a:xfrm>
            <a:off x="5440680" y="4005072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50">
                <a:solidFill>
                  <a:schemeClr val="tx2"/>
                </a:solidFill>
              </a:rPr>
              <a:t>What happens in this step…</a:t>
            </a:r>
            <a:endParaRPr lang="en-US" sz="1250">
              <a:solidFill>
                <a:schemeClr val="tx2"/>
              </a:solidFill>
            </a:endParaRPr>
          </a:p>
        </p:txBody>
      </p:sp>
      <p:cxnSp>
        <p:nvCxnSpPr>
          <p:cNvPr id="28" name="Line 28"/>
          <p:cNvCxnSpPr/>
          <p:nvPr/>
        </p:nvCxnSpPr>
        <p:spPr>
          <a:xfrm>
            <a:off x="5440680" y="4416552"/>
            <a:ext cx="2880360" cy="0"/>
          </a:xfrm>
          <a:prstGeom prst="line">
            <a:avLst/>
          </a:prstGeom>
          <a:ln w="9525">
            <a:solidFill>
              <a:schemeClr val="accent4"/>
            </a:solidFill>
            <a:prstDash val="dash"/>
          </a:ln>
        </p:spPr>
      </p:cxnSp>
      <p:sp>
        <p:nvSpPr>
          <p:cNvPr id="29" name="Shape 29"/>
          <p:cNvSpPr/>
          <p:nvPr/>
        </p:nvSpPr>
        <p:spPr>
          <a:xfrm>
            <a:off x="4572000" y="4480560"/>
            <a:ext cx="685800" cy="685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/>
              <a:t>__</a:t>
            </a:r>
            <a:endParaRPr lang="en-US" sz="1500"/>
          </a:p>
          <a:p>
            <a:pPr algn="ctr"/>
            <a:r>
              <a:rPr lang="en-US" sz="900"/>
              <a:t>min</a:t>
            </a:r>
            <a:endParaRPr lang="en-US" sz="900"/>
          </a:p>
        </p:txBody>
      </p:sp>
      <p:sp>
        <p:nvSpPr>
          <p:cNvPr id="30" name="Shape 30"/>
          <p:cNvSpPr txBox="1"/>
          <p:nvPr/>
        </p:nvSpPr>
        <p:spPr>
          <a:xfrm>
            <a:off x="5440680" y="449884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/>
              <a:t>Practice</a:t>
            </a:r>
            <a:endParaRPr lang="en-US" sz="1500"/>
          </a:p>
        </p:txBody>
      </p:sp>
      <p:sp>
        <p:nvSpPr>
          <p:cNvPr id="31" name="Shape 31"/>
          <p:cNvSpPr txBox="1"/>
          <p:nvPr/>
        </p:nvSpPr>
        <p:spPr>
          <a:xfrm>
            <a:off x="5440680" y="4828032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50">
                <a:solidFill>
                  <a:schemeClr val="tx2"/>
                </a:solidFill>
              </a:rPr>
              <a:t>What happens in this step…</a:t>
            </a:r>
            <a:endParaRPr lang="en-US" sz="1250">
              <a:solidFill>
                <a:schemeClr val="tx2"/>
              </a:solidFill>
            </a:endParaRPr>
          </a:p>
        </p:txBody>
      </p:sp>
      <p:cxnSp>
        <p:nvCxnSpPr>
          <p:cNvPr id="32" name="Line 32"/>
          <p:cNvCxnSpPr/>
          <p:nvPr/>
        </p:nvCxnSpPr>
        <p:spPr>
          <a:xfrm>
            <a:off x="5440680" y="5239512"/>
            <a:ext cx="2880360" cy="0"/>
          </a:xfrm>
          <a:prstGeom prst="line">
            <a:avLst/>
          </a:prstGeom>
          <a:ln w="9525">
            <a:solidFill>
              <a:schemeClr val="accent4"/>
            </a:solidFill>
            <a:prstDash val="dash"/>
          </a:ln>
        </p:spPr>
      </p:cxnSp>
      <p:sp>
        <p:nvSpPr>
          <p:cNvPr id="33" name="Shape 33"/>
          <p:cNvSpPr/>
          <p:nvPr/>
        </p:nvSpPr>
        <p:spPr>
          <a:xfrm>
            <a:off x="4572000" y="5303520"/>
            <a:ext cx="685800" cy="685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/>
              <a:t>__</a:t>
            </a:r>
            <a:endParaRPr lang="en-US" sz="1500"/>
          </a:p>
          <a:p>
            <a:pPr algn="ctr"/>
            <a:r>
              <a:rPr lang="en-US" sz="900"/>
              <a:t>min</a:t>
            </a:r>
            <a:endParaRPr lang="en-US" sz="900"/>
          </a:p>
        </p:txBody>
      </p:sp>
      <p:sp>
        <p:nvSpPr>
          <p:cNvPr id="34" name="Shape 34"/>
          <p:cNvSpPr txBox="1"/>
          <p:nvPr/>
        </p:nvSpPr>
        <p:spPr>
          <a:xfrm>
            <a:off x="5440680" y="532180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/>
              <a:t>Closure</a:t>
            </a:r>
            <a:endParaRPr lang="en-US" sz="1500"/>
          </a:p>
        </p:txBody>
      </p:sp>
      <p:sp>
        <p:nvSpPr>
          <p:cNvPr id="35" name="Shape 35"/>
          <p:cNvSpPr txBox="1"/>
          <p:nvPr/>
        </p:nvSpPr>
        <p:spPr>
          <a:xfrm>
            <a:off x="5440680" y="5650992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50">
                <a:solidFill>
                  <a:schemeClr val="tx2"/>
                </a:solidFill>
              </a:rPr>
              <a:t>What happens in this step…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36" name="Paper Card"/>
          <p:cNvSpPr/>
          <p:nvPr userDrawn="1"/>
        </p:nvSpPr>
        <p:spPr>
          <a:xfrm>
            <a:off x="8778240" y="2240280"/>
            <a:ext cx="2727655" cy="128016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37" name="Shape 37"/>
          <p:cNvSpPr txBox="1"/>
          <p:nvPr/>
        </p:nvSpPr>
        <p:spPr>
          <a:xfrm>
            <a:off x="8961120" y="2295144"/>
            <a:ext cx="23618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differentiation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38" name="Shape 38"/>
          <p:cNvSpPr txBox="1"/>
          <p:nvPr/>
        </p:nvSpPr>
        <p:spPr>
          <a:xfrm>
            <a:off x="8961120" y="2679192"/>
            <a:ext cx="2361895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250">
                <a:solidFill>
                  <a:schemeClr val="tx2"/>
                </a:solidFill>
              </a:rPr>
              <a:t>Support and extension ideas…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39" name="Paper Card"/>
          <p:cNvSpPr/>
          <p:nvPr userDrawn="1"/>
        </p:nvSpPr>
        <p:spPr>
          <a:xfrm>
            <a:off x="8778240" y="3657600"/>
            <a:ext cx="2727655" cy="114300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40" name="Shape 40"/>
          <p:cNvSpPr txBox="1"/>
          <p:nvPr/>
        </p:nvSpPr>
        <p:spPr>
          <a:xfrm>
            <a:off x="8961120" y="3712464"/>
            <a:ext cx="23618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assessment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41" name="Shape 41"/>
          <p:cNvSpPr txBox="1"/>
          <p:nvPr/>
        </p:nvSpPr>
        <p:spPr>
          <a:xfrm>
            <a:off x="8961120" y="4096512"/>
            <a:ext cx="2361895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250">
                <a:solidFill>
                  <a:schemeClr val="tx2"/>
                </a:solidFill>
              </a:rPr>
              <a:t>How will I know they got it?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42" name="Paper Card"/>
          <p:cNvSpPr/>
          <p:nvPr userDrawn="1"/>
        </p:nvSpPr>
        <p:spPr>
          <a:xfrm>
            <a:off x="8778240" y="4937760"/>
            <a:ext cx="2727655" cy="128016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43" name="Shape 43"/>
          <p:cNvSpPr txBox="1"/>
          <p:nvPr/>
        </p:nvSpPr>
        <p:spPr>
          <a:xfrm>
            <a:off x="8961120" y="4992624"/>
            <a:ext cx="23618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notes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44" name="Shape 44"/>
          <p:cNvSpPr txBox="1"/>
          <p:nvPr/>
        </p:nvSpPr>
        <p:spPr>
          <a:xfrm>
            <a:off x="8961120" y="5376672"/>
            <a:ext cx="2361895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250">
                <a:solidFill>
                  <a:schemeClr val="tx2"/>
                </a:solidFill>
              </a:rPr>
              <a:t>Reminders, reflections…</a:t>
            </a:r>
            <a:endParaRPr lang="en-US" sz="125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daily plan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Wednesday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Date: ________</a:t>
            </a:r>
            <a:endParaRPr lang="en-US"/>
          </a:p>
        </p:txBody>
      </p:sp>
      <p:sp>
        <p:nvSpPr>
          <p:cNvPr id="5" name="Slide Number"/>
          <p:cNvSpPr txBox="1"/>
          <p:nvPr/>
        </p:nvSpPr>
        <p:spPr>
          <a:xfrm>
            <a:off x="10591495" y="644652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600" b="0" i="0">
                <a:solidFill>
                  <a:schemeClr val="tx2"/>
                </a:solidFill>
                <a:latin typeface="Caveat"/>
              </a:defRPr>
            </a:lvl1pPr>
          </a:lstStyle>
          <a:p>
            <a:fld id="{B6F15528-21DE-4FAA-801E-634DDDAF4B2B}" type="slidenum">
              <a:rPr lang="en-US"/>
              <a:t>06</a:t>
            </a:fld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685800" y="1481328"/>
            <a:ext cx="10820095" cy="566928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7" name="Shape 7"/>
          <p:cNvSpPr txBox="1"/>
          <p:nvPr/>
        </p:nvSpPr>
        <p:spPr>
          <a:xfrm>
            <a:off x="960120" y="1481328"/>
            <a:ext cx="146304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2400">
                <a:latin typeface="Caveat"/>
              </a:rPr>
              <a:t>Topic</a:t>
            </a:r>
            <a:endParaRPr lang="en-US" sz="2400">
              <a:latin typeface="Caveat"/>
            </a:endParaRPr>
          </a:p>
        </p:txBody>
      </p:sp>
      <p:sp>
        <p:nvSpPr>
          <p:cNvPr id="8" name="Shape 8"/>
          <p:cNvSpPr txBox="1"/>
          <p:nvPr/>
        </p:nvSpPr>
        <p:spPr>
          <a:xfrm>
            <a:off x="2148840" y="1481328"/>
            <a:ext cx="9082735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700">
                <a:solidFill>
                  <a:schemeClr val="tx2"/>
                </a:solidFill>
                <a:latin typeface="+mj-lt"/>
              </a:rPr>
              <a:t>Type the lesson topic here</a:t>
            </a:r>
            <a:endParaRPr lang="en-US" sz="17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9" name="Paper Card"/>
          <p:cNvSpPr/>
          <p:nvPr userDrawn="1"/>
        </p:nvSpPr>
        <p:spPr>
          <a:xfrm>
            <a:off x="685800" y="2240280"/>
            <a:ext cx="3429000" cy="141732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0" name="Shape 10"/>
          <p:cNvSpPr txBox="1"/>
          <p:nvPr/>
        </p:nvSpPr>
        <p:spPr>
          <a:xfrm>
            <a:off x="868680" y="2313432"/>
            <a:ext cx="3063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objectives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11" name="Shape 11"/>
          <p:cNvSpPr txBox="1"/>
          <p:nvPr/>
        </p:nvSpPr>
        <p:spPr>
          <a:xfrm>
            <a:off x="868680" y="2697480"/>
            <a:ext cx="306324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2"/>
                </a:solidFill>
              </a:rPr>
              <a:t>Students will be able to…</a:t>
            </a:r>
            <a:endParaRPr lang="en-US" sz="1250">
              <a:solidFill>
                <a:schemeClr val="tx2"/>
              </a:solidFill>
            </a:endParaRPr>
          </a:p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2"/>
                </a:solidFill>
              </a:rPr>
              <a:t>…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12" name="Paper Card"/>
          <p:cNvSpPr/>
          <p:nvPr userDrawn="1"/>
        </p:nvSpPr>
        <p:spPr>
          <a:xfrm>
            <a:off x="685800" y="3794760"/>
            <a:ext cx="3429000" cy="86868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3" name="Shape 13"/>
          <p:cNvSpPr txBox="1"/>
          <p:nvPr/>
        </p:nvSpPr>
        <p:spPr>
          <a:xfrm>
            <a:off x="868680" y="3867912"/>
            <a:ext cx="3063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standards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14" name="Shape 14"/>
          <p:cNvSpPr txBox="1"/>
          <p:nvPr/>
        </p:nvSpPr>
        <p:spPr>
          <a:xfrm>
            <a:off x="868680" y="4251960"/>
            <a:ext cx="3063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2"/>
                </a:solidFill>
              </a:rPr>
              <a:t>Standard code · description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15" name="Paper Card"/>
          <p:cNvSpPr/>
          <p:nvPr userDrawn="1"/>
        </p:nvSpPr>
        <p:spPr>
          <a:xfrm>
            <a:off x="685800" y="4800600"/>
            <a:ext cx="3429000" cy="141732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6" name="Shape 16"/>
          <p:cNvSpPr txBox="1"/>
          <p:nvPr/>
        </p:nvSpPr>
        <p:spPr>
          <a:xfrm>
            <a:off x="868680" y="4873752"/>
            <a:ext cx="3063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materials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868680" y="5257800"/>
            <a:ext cx="306324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2"/>
                </a:solidFill>
              </a:rPr>
              <a:t>…</a:t>
            </a:r>
            <a:endParaRPr lang="en-US" sz="1250">
              <a:solidFill>
                <a:schemeClr val="tx2"/>
              </a:solidFill>
            </a:endParaRPr>
          </a:p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2"/>
                </a:solidFill>
              </a:rPr>
              <a:t>…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18" name="Paper Back"/>
          <p:cNvSpPr/>
          <p:nvPr userDrawn="1"/>
        </p:nvSpPr>
        <p:spPr>
          <a:xfrm rot="-96000">
            <a:off x="4398264" y="2313432"/>
            <a:ext cx="4206240" cy="3977640"/>
          </a:xfrm>
          <a:prstGeom prst="roundRect">
            <a:avLst>
              <a:gd name="adj" fmla="val 6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19" name="Paper Card"/>
          <p:cNvSpPr/>
          <p:nvPr userDrawn="1"/>
        </p:nvSpPr>
        <p:spPr>
          <a:xfrm>
            <a:off x="4343400" y="2240280"/>
            <a:ext cx="4206240" cy="397764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20" name="Shape 20"/>
          <p:cNvSpPr txBox="1"/>
          <p:nvPr/>
        </p:nvSpPr>
        <p:spPr>
          <a:xfrm>
            <a:off x="4572000" y="2313432"/>
            <a:ext cx="374904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400">
                <a:solidFill>
                  <a:schemeClr val="accent5"/>
                </a:solidFill>
                <a:latin typeface="Caveat"/>
              </a:rPr>
              <a:t>lesson flow</a:t>
            </a:r>
            <a:endParaRPr lang="en-US" sz="24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21" name="Shape 21"/>
          <p:cNvSpPr/>
          <p:nvPr/>
        </p:nvSpPr>
        <p:spPr>
          <a:xfrm>
            <a:off x="4572000" y="2834640"/>
            <a:ext cx="685800" cy="685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/>
              <a:t>__</a:t>
            </a:r>
            <a:endParaRPr lang="en-US" sz="1500"/>
          </a:p>
          <a:p>
            <a:pPr algn="ctr"/>
            <a:r>
              <a:rPr lang="en-US" sz="900"/>
              <a:t>min</a:t>
            </a:r>
            <a:endParaRPr lang="en-US" sz="900"/>
          </a:p>
        </p:txBody>
      </p:sp>
      <p:sp>
        <p:nvSpPr>
          <p:cNvPr id="22" name="Shape 22"/>
          <p:cNvSpPr txBox="1"/>
          <p:nvPr/>
        </p:nvSpPr>
        <p:spPr>
          <a:xfrm>
            <a:off x="5440680" y="285292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/>
              <a:t>Warm-up</a:t>
            </a:r>
            <a:endParaRPr lang="en-US" sz="1500"/>
          </a:p>
        </p:txBody>
      </p:sp>
      <p:sp>
        <p:nvSpPr>
          <p:cNvPr id="23" name="Shape 23"/>
          <p:cNvSpPr txBox="1"/>
          <p:nvPr/>
        </p:nvSpPr>
        <p:spPr>
          <a:xfrm>
            <a:off x="5440680" y="3182112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50">
                <a:solidFill>
                  <a:schemeClr val="tx2"/>
                </a:solidFill>
              </a:rPr>
              <a:t>What happens in this step…</a:t>
            </a:r>
            <a:endParaRPr lang="en-US" sz="1250">
              <a:solidFill>
                <a:schemeClr val="tx2"/>
              </a:solidFill>
            </a:endParaRPr>
          </a:p>
        </p:txBody>
      </p:sp>
      <p:cxnSp>
        <p:nvCxnSpPr>
          <p:cNvPr id="24" name="Line 24"/>
          <p:cNvCxnSpPr/>
          <p:nvPr/>
        </p:nvCxnSpPr>
        <p:spPr>
          <a:xfrm>
            <a:off x="5440680" y="3593592"/>
            <a:ext cx="2880360" cy="0"/>
          </a:xfrm>
          <a:prstGeom prst="line">
            <a:avLst/>
          </a:prstGeom>
          <a:ln w="9525">
            <a:solidFill>
              <a:schemeClr val="accent4"/>
            </a:solidFill>
            <a:prstDash val="dash"/>
          </a:ln>
        </p:spPr>
      </p:cxnSp>
      <p:sp>
        <p:nvSpPr>
          <p:cNvPr id="25" name="Shape 25"/>
          <p:cNvSpPr/>
          <p:nvPr/>
        </p:nvSpPr>
        <p:spPr>
          <a:xfrm>
            <a:off x="4572000" y="3657600"/>
            <a:ext cx="685800" cy="685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/>
              <a:t>__</a:t>
            </a:r>
            <a:endParaRPr lang="en-US" sz="1500"/>
          </a:p>
          <a:p>
            <a:pPr algn="ctr"/>
            <a:r>
              <a:rPr lang="en-US" sz="900"/>
              <a:t>min</a:t>
            </a:r>
            <a:endParaRPr lang="en-US" sz="900"/>
          </a:p>
        </p:txBody>
      </p:sp>
      <p:sp>
        <p:nvSpPr>
          <p:cNvPr id="26" name="Shape 26"/>
          <p:cNvSpPr txBox="1"/>
          <p:nvPr/>
        </p:nvSpPr>
        <p:spPr>
          <a:xfrm>
            <a:off x="5440680" y="367588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/>
              <a:t>Instruction</a:t>
            </a:r>
            <a:endParaRPr lang="en-US" sz="1500"/>
          </a:p>
        </p:txBody>
      </p:sp>
      <p:sp>
        <p:nvSpPr>
          <p:cNvPr id="27" name="Shape 27"/>
          <p:cNvSpPr txBox="1"/>
          <p:nvPr/>
        </p:nvSpPr>
        <p:spPr>
          <a:xfrm>
            <a:off x="5440680" y="4005072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50">
                <a:solidFill>
                  <a:schemeClr val="tx2"/>
                </a:solidFill>
              </a:rPr>
              <a:t>What happens in this step…</a:t>
            </a:r>
            <a:endParaRPr lang="en-US" sz="1250">
              <a:solidFill>
                <a:schemeClr val="tx2"/>
              </a:solidFill>
            </a:endParaRPr>
          </a:p>
        </p:txBody>
      </p:sp>
      <p:cxnSp>
        <p:nvCxnSpPr>
          <p:cNvPr id="28" name="Line 28"/>
          <p:cNvCxnSpPr/>
          <p:nvPr/>
        </p:nvCxnSpPr>
        <p:spPr>
          <a:xfrm>
            <a:off x="5440680" y="4416552"/>
            <a:ext cx="2880360" cy="0"/>
          </a:xfrm>
          <a:prstGeom prst="line">
            <a:avLst/>
          </a:prstGeom>
          <a:ln w="9525">
            <a:solidFill>
              <a:schemeClr val="accent4"/>
            </a:solidFill>
            <a:prstDash val="dash"/>
          </a:ln>
        </p:spPr>
      </p:cxnSp>
      <p:sp>
        <p:nvSpPr>
          <p:cNvPr id="29" name="Shape 29"/>
          <p:cNvSpPr/>
          <p:nvPr/>
        </p:nvSpPr>
        <p:spPr>
          <a:xfrm>
            <a:off x="4572000" y="4480560"/>
            <a:ext cx="685800" cy="685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/>
              <a:t>__</a:t>
            </a:r>
            <a:endParaRPr lang="en-US" sz="1500"/>
          </a:p>
          <a:p>
            <a:pPr algn="ctr"/>
            <a:r>
              <a:rPr lang="en-US" sz="900"/>
              <a:t>min</a:t>
            </a:r>
            <a:endParaRPr lang="en-US" sz="900"/>
          </a:p>
        </p:txBody>
      </p:sp>
      <p:sp>
        <p:nvSpPr>
          <p:cNvPr id="30" name="Shape 30"/>
          <p:cNvSpPr txBox="1"/>
          <p:nvPr/>
        </p:nvSpPr>
        <p:spPr>
          <a:xfrm>
            <a:off x="5440680" y="449884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/>
              <a:t>Practice</a:t>
            </a:r>
            <a:endParaRPr lang="en-US" sz="1500"/>
          </a:p>
        </p:txBody>
      </p:sp>
      <p:sp>
        <p:nvSpPr>
          <p:cNvPr id="31" name="Shape 31"/>
          <p:cNvSpPr txBox="1"/>
          <p:nvPr/>
        </p:nvSpPr>
        <p:spPr>
          <a:xfrm>
            <a:off x="5440680" y="4828032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50">
                <a:solidFill>
                  <a:schemeClr val="tx2"/>
                </a:solidFill>
              </a:rPr>
              <a:t>What happens in this step…</a:t>
            </a:r>
            <a:endParaRPr lang="en-US" sz="1250">
              <a:solidFill>
                <a:schemeClr val="tx2"/>
              </a:solidFill>
            </a:endParaRPr>
          </a:p>
        </p:txBody>
      </p:sp>
      <p:cxnSp>
        <p:nvCxnSpPr>
          <p:cNvPr id="32" name="Line 32"/>
          <p:cNvCxnSpPr/>
          <p:nvPr/>
        </p:nvCxnSpPr>
        <p:spPr>
          <a:xfrm>
            <a:off x="5440680" y="5239512"/>
            <a:ext cx="2880360" cy="0"/>
          </a:xfrm>
          <a:prstGeom prst="line">
            <a:avLst/>
          </a:prstGeom>
          <a:ln w="9525">
            <a:solidFill>
              <a:schemeClr val="accent4"/>
            </a:solidFill>
            <a:prstDash val="dash"/>
          </a:ln>
        </p:spPr>
      </p:cxnSp>
      <p:sp>
        <p:nvSpPr>
          <p:cNvPr id="33" name="Shape 33"/>
          <p:cNvSpPr/>
          <p:nvPr/>
        </p:nvSpPr>
        <p:spPr>
          <a:xfrm>
            <a:off x="4572000" y="5303520"/>
            <a:ext cx="685800" cy="685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/>
              <a:t>__</a:t>
            </a:r>
            <a:endParaRPr lang="en-US" sz="1500"/>
          </a:p>
          <a:p>
            <a:pPr algn="ctr"/>
            <a:r>
              <a:rPr lang="en-US" sz="900"/>
              <a:t>min</a:t>
            </a:r>
            <a:endParaRPr lang="en-US" sz="900"/>
          </a:p>
        </p:txBody>
      </p:sp>
      <p:sp>
        <p:nvSpPr>
          <p:cNvPr id="34" name="Shape 34"/>
          <p:cNvSpPr txBox="1"/>
          <p:nvPr/>
        </p:nvSpPr>
        <p:spPr>
          <a:xfrm>
            <a:off x="5440680" y="532180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/>
              <a:t>Closure</a:t>
            </a:r>
            <a:endParaRPr lang="en-US" sz="1500"/>
          </a:p>
        </p:txBody>
      </p:sp>
      <p:sp>
        <p:nvSpPr>
          <p:cNvPr id="35" name="Shape 35"/>
          <p:cNvSpPr txBox="1"/>
          <p:nvPr/>
        </p:nvSpPr>
        <p:spPr>
          <a:xfrm>
            <a:off x="5440680" y="5650992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50">
                <a:solidFill>
                  <a:schemeClr val="tx2"/>
                </a:solidFill>
              </a:rPr>
              <a:t>What happens in this step…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36" name="Paper Card"/>
          <p:cNvSpPr/>
          <p:nvPr userDrawn="1"/>
        </p:nvSpPr>
        <p:spPr>
          <a:xfrm>
            <a:off x="8778240" y="2240280"/>
            <a:ext cx="2727655" cy="128016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37" name="Shape 37"/>
          <p:cNvSpPr txBox="1"/>
          <p:nvPr/>
        </p:nvSpPr>
        <p:spPr>
          <a:xfrm>
            <a:off x="8961120" y="2295144"/>
            <a:ext cx="23618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differentiation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38" name="Shape 38"/>
          <p:cNvSpPr txBox="1"/>
          <p:nvPr/>
        </p:nvSpPr>
        <p:spPr>
          <a:xfrm>
            <a:off x="8961120" y="2679192"/>
            <a:ext cx="2361895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250">
                <a:solidFill>
                  <a:schemeClr val="tx2"/>
                </a:solidFill>
              </a:rPr>
              <a:t>Support and extension ideas…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39" name="Paper Card"/>
          <p:cNvSpPr/>
          <p:nvPr userDrawn="1"/>
        </p:nvSpPr>
        <p:spPr>
          <a:xfrm>
            <a:off x="8778240" y="3657600"/>
            <a:ext cx="2727655" cy="114300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40" name="Shape 40"/>
          <p:cNvSpPr txBox="1"/>
          <p:nvPr/>
        </p:nvSpPr>
        <p:spPr>
          <a:xfrm>
            <a:off x="8961120" y="3712464"/>
            <a:ext cx="23618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assessment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41" name="Shape 41"/>
          <p:cNvSpPr txBox="1"/>
          <p:nvPr/>
        </p:nvSpPr>
        <p:spPr>
          <a:xfrm>
            <a:off x="8961120" y="4096512"/>
            <a:ext cx="2361895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250">
                <a:solidFill>
                  <a:schemeClr val="tx2"/>
                </a:solidFill>
              </a:rPr>
              <a:t>How will I know they got it?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42" name="Paper Card"/>
          <p:cNvSpPr/>
          <p:nvPr userDrawn="1"/>
        </p:nvSpPr>
        <p:spPr>
          <a:xfrm>
            <a:off x="8778240" y="4937760"/>
            <a:ext cx="2727655" cy="128016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43" name="Shape 43"/>
          <p:cNvSpPr txBox="1"/>
          <p:nvPr/>
        </p:nvSpPr>
        <p:spPr>
          <a:xfrm>
            <a:off x="8961120" y="4992624"/>
            <a:ext cx="23618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notes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44" name="Shape 44"/>
          <p:cNvSpPr txBox="1"/>
          <p:nvPr/>
        </p:nvSpPr>
        <p:spPr>
          <a:xfrm>
            <a:off x="8961120" y="5376672"/>
            <a:ext cx="2361895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250">
                <a:solidFill>
                  <a:schemeClr val="tx2"/>
                </a:solidFill>
              </a:rPr>
              <a:t>Reminders, reflections…</a:t>
            </a:r>
            <a:endParaRPr lang="en-US" sz="125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daily plan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Thursday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Date: ________</a:t>
            </a:r>
            <a:endParaRPr lang="en-US"/>
          </a:p>
        </p:txBody>
      </p:sp>
      <p:sp>
        <p:nvSpPr>
          <p:cNvPr id="5" name="Slide Number"/>
          <p:cNvSpPr txBox="1"/>
          <p:nvPr/>
        </p:nvSpPr>
        <p:spPr>
          <a:xfrm>
            <a:off x="10591495" y="644652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600" b="0" i="0">
                <a:solidFill>
                  <a:schemeClr val="tx2"/>
                </a:solidFill>
                <a:latin typeface="Caveat"/>
              </a:defRPr>
            </a:lvl1pPr>
          </a:lstStyle>
          <a:p>
            <a:fld id="{B6F15528-21DE-4FAA-801E-634DDDAF4B2B}" type="slidenum">
              <a:rPr lang="en-US"/>
              <a:t>07</a:t>
            </a:fld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685800" y="1481328"/>
            <a:ext cx="10820095" cy="566928"/>
          </a:xfrm>
          <a:prstGeom prst="roundRect">
            <a:avLst>
              <a:gd name="adj" fmla="val 3000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7" name="Shape 7"/>
          <p:cNvSpPr txBox="1"/>
          <p:nvPr/>
        </p:nvSpPr>
        <p:spPr>
          <a:xfrm>
            <a:off x="960120" y="1481328"/>
            <a:ext cx="146304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2400">
                <a:latin typeface="Caveat"/>
              </a:rPr>
              <a:t>Topic</a:t>
            </a:r>
            <a:endParaRPr lang="en-US" sz="2400">
              <a:latin typeface="Caveat"/>
            </a:endParaRPr>
          </a:p>
        </p:txBody>
      </p:sp>
      <p:sp>
        <p:nvSpPr>
          <p:cNvPr id="8" name="Shape 8"/>
          <p:cNvSpPr txBox="1"/>
          <p:nvPr/>
        </p:nvSpPr>
        <p:spPr>
          <a:xfrm>
            <a:off x="2148840" y="1481328"/>
            <a:ext cx="9082735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700">
                <a:solidFill>
                  <a:schemeClr val="tx2"/>
                </a:solidFill>
                <a:latin typeface="+mj-lt"/>
              </a:rPr>
              <a:t>Type the lesson topic here</a:t>
            </a:r>
            <a:endParaRPr lang="en-US" sz="17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9" name="Paper Card"/>
          <p:cNvSpPr/>
          <p:nvPr userDrawn="1"/>
        </p:nvSpPr>
        <p:spPr>
          <a:xfrm>
            <a:off x="685800" y="2240280"/>
            <a:ext cx="3429000" cy="141732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0" name="Shape 10"/>
          <p:cNvSpPr txBox="1"/>
          <p:nvPr/>
        </p:nvSpPr>
        <p:spPr>
          <a:xfrm>
            <a:off x="868680" y="2313432"/>
            <a:ext cx="3063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objectives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11" name="Shape 11"/>
          <p:cNvSpPr txBox="1"/>
          <p:nvPr/>
        </p:nvSpPr>
        <p:spPr>
          <a:xfrm>
            <a:off x="868680" y="2697480"/>
            <a:ext cx="306324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2"/>
                </a:solidFill>
              </a:rPr>
              <a:t>Students will be able to…</a:t>
            </a:r>
            <a:endParaRPr lang="en-US" sz="1250">
              <a:solidFill>
                <a:schemeClr val="tx2"/>
              </a:solidFill>
            </a:endParaRPr>
          </a:p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2"/>
                </a:solidFill>
              </a:rPr>
              <a:t>…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12" name="Paper Card"/>
          <p:cNvSpPr/>
          <p:nvPr userDrawn="1"/>
        </p:nvSpPr>
        <p:spPr>
          <a:xfrm>
            <a:off x="685800" y="3794760"/>
            <a:ext cx="3429000" cy="86868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3" name="Shape 13"/>
          <p:cNvSpPr txBox="1"/>
          <p:nvPr/>
        </p:nvSpPr>
        <p:spPr>
          <a:xfrm>
            <a:off x="868680" y="3867912"/>
            <a:ext cx="3063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standards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14" name="Shape 14"/>
          <p:cNvSpPr txBox="1"/>
          <p:nvPr/>
        </p:nvSpPr>
        <p:spPr>
          <a:xfrm>
            <a:off x="868680" y="4251960"/>
            <a:ext cx="3063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2"/>
                </a:solidFill>
              </a:rPr>
              <a:t>Standard code · description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15" name="Paper Card"/>
          <p:cNvSpPr/>
          <p:nvPr userDrawn="1"/>
        </p:nvSpPr>
        <p:spPr>
          <a:xfrm>
            <a:off x="685800" y="4800600"/>
            <a:ext cx="3429000" cy="141732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6" name="Shape 16"/>
          <p:cNvSpPr txBox="1"/>
          <p:nvPr/>
        </p:nvSpPr>
        <p:spPr>
          <a:xfrm>
            <a:off x="868680" y="4873752"/>
            <a:ext cx="3063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materials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868680" y="5257800"/>
            <a:ext cx="306324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2"/>
                </a:solidFill>
              </a:rPr>
              <a:t>…</a:t>
            </a:r>
            <a:endParaRPr lang="en-US" sz="1250">
              <a:solidFill>
                <a:schemeClr val="tx2"/>
              </a:solidFill>
            </a:endParaRPr>
          </a:p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2"/>
                </a:solidFill>
              </a:rPr>
              <a:t>…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18" name="Paper Back"/>
          <p:cNvSpPr/>
          <p:nvPr userDrawn="1"/>
        </p:nvSpPr>
        <p:spPr>
          <a:xfrm rot="-96000">
            <a:off x="4398264" y="2313432"/>
            <a:ext cx="4206240" cy="3977640"/>
          </a:xfrm>
          <a:prstGeom prst="roundRect">
            <a:avLst>
              <a:gd name="adj" fmla="val 600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19" name="Paper Card"/>
          <p:cNvSpPr/>
          <p:nvPr userDrawn="1"/>
        </p:nvSpPr>
        <p:spPr>
          <a:xfrm>
            <a:off x="4343400" y="2240280"/>
            <a:ext cx="4206240" cy="397764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20" name="Shape 20"/>
          <p:cNvSpPr txBox="1"/>
          <p:nvPr/>
        </p:nvSpPr>
        <p:spPr>
          <a:xfrm>
            <a:off x="4572000" y="2313432"/>
            <a:ext cx="374904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400">
                <a:solidFill>
                  <a:schemeClr val="accent5"/>
                </a:solidFill>
                <a:latin typeface="Caveat"/>
              </a:rPr>
              <a:t>lesson flow</a:t>
            </a:r>
            <a:endParaRPr lang="en-US" sz="24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21" name="Shape 21"/>
          <p:cNvSpPr/>
          <p:nvPr/>
        </p:nvSpPr>
        <p:spPr>
          <a:xfrm>
            <a:off x="4572000" y="2834640"/>
            <a:ext cx="685800" cy="685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/>
              <a:t>__</a:t>
            </a:r>
            <a:endParaRPr lang="en-US" sz="1500"/>
          </a:p>
          <a:p>
            <a:pPr algn="ctr"/>
            <a:r>
              <a:rPr lang="en-US" sz="900"/>
              <a:t>min</a:t>
            </a:r>
            <a:endParaRPr lang="en-US" sz="900"/>
          </a:p>
        </p:txBody>
      </p:sp>
      <p:sp>
        <p:nvSpPr>
          <p:cNvPr id="22" name="Shape 22"/>
          <p:cNvSpPr txBox="1"/>
          <p:nvPr/>
        </p:nvSpPr>
        <p:spPr>
          <a:xfrm>
            <a:off x="5440680" y="285292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/>
              <a:t>Warm-up</a:t>
            </a:r>
            <a:endParaRPr lang="en-US" sz="1500"/>
          </a:p>
        </p:txBody>
      </p:sp>
      <p:sp>
        <p:nvSpPr>
          <p:cNvPr id="23" name="Shape 23"/>
          <p:cNvSpPr txBox="1"/>
          <p:nvPr/>
        </p:nvSpPr>
        <p:spPr>
          <a:xfrm>
            <a:off x="5440680" y="3182112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50">
                <a:solidFill>
                  <a:schemeClr val="tx2"/>
                </a:solidFill>
              </a:rPr>
              <a:t>What happens in this step…</a:t>
            </a:r>
            <a:endParaRPr lang="en-US" sz="1250">
              <a:solidFill>
                <a:schemeClr val="tx2"/>
              </a:solidFill>
            </a:endParaRPr>
          </a:p>
        </p:txBody>
      </p:sp>
      <p:cxnSp>
        <p:nvCxnSpPr>
          <p:cNvPr id="24" name="Line 24"/>
          <p:cNvCxnSpPr/>
          <p:nvPr/>
        </p:nvCxnSpPr>
        <p:spPr>
          <a:xfrm>
            <a:off x="5440680" y="3593592"/>
            <a:ext cx="2880360" cy="0"/>
          </a:xfrm>
          <a:prstGeom prst="line">
            <a:avLst/>
          </a:prstGeom>
          <a:ln w="9525">
            <a:solidFill>
              <a:schemeClr val="accent4"/>
            </a:solidFill>
            <a:prstDash val="dash"/>
          </a:ln>
        </p:spPr>
      </p:cxnSp>
      <p:sp>
        <p:nvSpPr>
          <p:cNvPr id="25" name="Shape 25"/>
          <p:cNvSpPr/>
          <p:nvPr/>
        </p:nvSpPr>
        <p:spPr>
          <a:xfrm>
            <a:off x="4572000" y="3657600"/>
            <a:ext cx="685800" cy="685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/>
              <a:t>__</a:t>
            </a:r>
            <a:endParaRPr lang="en-US" sz="1500"/>
          </a:p>
          <a:p>
            <a:pPr algn="ctr"/>
            <a:r>
              <a:rPr lang="en-US" sz="900"/>
              <a:t>min</a:t>
            </a:r>
            <a:endParaRPr lang="en-US" sz="900"/>
          </a:p>
        </p:txBody>
      </p:sp>
      <p:sp>
        <p:nvSpPr>
          <p:cNvPr id="26" name="Shape 26"/>
          <p:cNvSpPr txBox="1"/>
          <p:nvPr/>
        </p:nvSpPr>
        <p:spPr>
          <a:xfrm>
            <a:off x="5440680" y="367588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/>
              <a:t>Instruction</a:t>
            </a:r>
            <a:endParaRPr lang="en-US" sz="1500"/>
          </a:p>
        </p:txBody>
      </p:sp>
      <p:sp>
        <p:nvSpPr>
          <p:cNvPr id="27" name="Shape 27"/>
          <p:cNvSpPr txBox="1"/>
          <p:nvPr/>
        </p:nvSpPr>
        <p:spPr>
          <a:xfrm>
            <a:off x="5440680" y="4005072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50">
                <a:solidFill>
                  <a:schemeClr val="tx2"/>
                </a:solidFill>
              </a:rPr>
              <a:t>What happens in this step…</a:t>
            </a:r>
            <a:endParaRPr lang="en-US" sz="1250">
              <a:solidFill>
                <a:schemeClr val="tx2"/>
              </a:solidFill>
            </a:endParaRPr>
          </a:p>
        </p:txBody>
      </p:sp>
      <p:cxnSp>
        <p:nvCxnSpPr>
          <p:cNvPr id="28" name="Line 28"/>
          <p:cNvCxnSpPr/>
          <p:nvPr/>
        </p:nvCxnSpPr>
        <p:spPr>
          <a:xfrm>
            <a:off x="5440680" y="4416552"/>
            <a:ext cx="2880360" cy="0"/>
          </a:xfrm>
          <a:prstGeom prst="line">
            <a:avLst/>
          </a:prstGeom>
          <a:ln w="9525">
            <a:solidFill>
              <a:schemeClr val="accent4"/>
            </a:solidFill>
            <a:prstDash val="dash"/>
          </a:ln>
        </p:spPr>
      </p:cxnSp>
      <p:sp>
        <p:nvSpPr>
          <p:cNvPr id="29" name="Shape 29"/>
          <p:cNvSpPr/>
          <p:nvPr/>
        </p:nvSpPr>
        <p:spPr>
          <a:xfrm>
            <a:off x="4572000" y="4480560"/>
            <a:ext cx="685800" cy="685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/>
              <a:t>__</a:t>
            </a:r>
            <a:endParaRPr lang="en-US" sz="1500"/>
          </a:p>
          <a:p>
            <a:pPr algn="ctr"/>
            <a:r>
              <a:rPr lang="en-US" sz="900"/>
              <a:t>min</a:t>
            </a:r>
            <a:endParaRPr lang="en-US" sz="900"/>
          </a:p>
        </p:txBody>
      </p:sp>
      <p:sp>
        <p:nvSpPr>
          <p:cNvPr id="30" name="Shape 30"/>
          <p:cNvSpPr txBox="1"/>
          <p:nvPr/>
        </p:nvSpPr>
        <p:spPr>
          <a:xfrm>
            <a:off x="5440680" y="449884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/>
              <a:t>Practice</a:t>
            </a:r>
            <a:endParaRPr lang="en-US" sz="1500"/>
          </a:p>
        </p:txBody>
      </p:sp>
      <p:sp>
        <p:nvSpPr>
          <p:cNvPr id="31" name="Shape 31"/>
          <p:cNvSpPr txBox="1"/>
          <p:nvPr/>
        </p:nvSpPr>
        <p:spPr>
          <a:xfrm>
            <a:off x="5440680" y="4828032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50">
                <a:solidFill>
                  <a:schemeClr val="tx2"/>
                </a:solidFill>
              </a:rPr>
              <a:t>What happens in this step…</a:t>
            </a:r>
            <a:endParaRPr lang="en-US" sz="1250">
              <a:solidFill>
                <a:schemeClr val="tx2"/>
              </a:solidFill>
            </a:endParaRPr>
          </a:p>
        </p:txBody>
      </p:sp>
      <p:cxnSp>
        <p:nvCxnSpPr>
          <p:cNvPr id="32" name="Line 32"/>
          <p:cNvCxnSpPr/>
          <p:nvPr/>
        </p:nvCxnSpPr>
        <p:spPr>
          <a:xfrm>
            <a:off x="5440680" y="5239512"/>
            <a:ext cx="2880360" cy="0"/>
          </a:xfrm>
          <a:prstGeom prst="line">
            <a:avLst/>
          </a:prstGeom>
          <a:ln w="9525">
            <a:solidFill>
              <a:schemeClr val="accent4"/>
            </a:solidFill>
            <a:prstDash val="dash"/>
          </a:ln>
        </p:spPr>
      </p:cxnSp>
      <p:sp>
        <p:nvSpPr>
          <p:cNvPr id="33" name="Shape 33"/>
          <p:cNvSpPr/>
          <p:nvPr/>
        </p:nvSpPr>
        <p:spPr>
          <a:xfrm>
            <a:off x="4572000" y="5303520"/>
            <a:ext cx="685800" cy="685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/>
              <a:t>__</a:t>
            </a:r>
            <a:endParaRPr lang="en-US" sz="1500"/>
          </a:p>
          <a:p>
            <a:pPr algn="ctr"/>
            <a:r>
              <a:rPr lang="en-US" sz="900"/>
              <a:t>min</a:t>
            </a:r>
            <a:endParaRPr lang="en-US" sz="900"/>
          </a:p>
        </p:txBody>
      </p:sp>
      <p:sp>
        <p:nvSpPr>
          <p:cNvPr id="34" name="Shape 34"/>
          <p:cNvSpPr txBox="1"/>
          <p:nvPr/>
        </p:nvSpPr>
        <p:spPr>
          <a:xfrm>
            <a:off x="5440680" y="532180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/>
              <a:t>Closure</a:t>
            </a:r>
            <a:endParaRPr lang="en-US" sz="1500"/>
          </a:p>
        </p:txBody>
      </p:sp>
      <p:sp>
        <p:nvSpPr>
          <p:cNvPr id="35" name="Shape 35"/>
          <p:cNvSpPr txBox="1"/>
          <p:nvPr/>
        </p:nvSpPr>
        <p:spPr>
          <a:xfrm>
            <a:off x="5440680" y="5650992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50">
                <a:solidFill>
                  <a:schemeClr val="tx2"/>
                </a:solidFill>
              </a:rPr>
              <a:t>What happens in this step…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36" name="Paper Card"/>
          <p:cNvSpPr/>
          <p:nvPr userDrawn="1"/>
        </p:nvSpPr>
        <p:spPr>
          <a:xfrm>
            <a:off x="8778240" y="2240280"/>
            <a:ext cx="2727655" cy="128016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37" name="Shape 37"/>
          <p:cNvSpPr txBox="1"/>
          <p:nvPr/>
        </p:nvSpPr>
        <p:spPr>
          <a:xfrm>
            <a:off x="8961120" y="2295144"/>
            <a:ext cx="23618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differentiation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38" name="Shape 38"/>
          <p:cNvSpPr txBox="1"/>
          <p:nvPr/>
        </p:nvSpPr>
        <p:spPr>
          <a:xfrm>
            <a:off x="8961120" y="2679192"/>
            <a:ext cx="2361895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250">
                <a:solidFill>
                  <a:schemeClr val="tx2"/>
                </a:solidFill>
              </a:rPr>
              <a:t>Support and extension ideas…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39" name="Paper Card"/>
          <p:cNvSpPr/>
          <p:nvPr userDrawn="1"/>
        </p:nvSpPr>
        <p:spPr>
          <a:xfrm>
            <a:off x="8778240" y="3657600"/>
            <a:ext cx="2727655" cy="114300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40" name="Shape 40"/>
          <p:cNvSpPr txBox="1"/>
          <p:nvPr/>
        </p:nvSpPr>
        <p:spPr>
          <a:xfrm>
            <a:off x="8961120" y="3712464"/>
            <a:ext cx="23618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assessment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41" name="Shape 41"/>
          <p:cNvSpPr txBox="1"/>
          <p:nvPr/>
        </p:nvSpPr>
        <p:spPr>
          <a:xfrm>
            <a:off x="8961120" y="4096512"/>
            <a:ext cx="2361895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250">
                <a:solidFill>
                  <a:schemeClr val="tx2"/>
                </a:solidFill>
              </a:rPr>
              <a:t>How will I know they got it?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42" name="Paper Card"/>
          <p:cNvSpPr/>
          <p:nvPr userDrawn="1"/>
        </p:nvSpPr>
        <p:spPr>
          <a:xfrm>
            <a:off x="8778240" y="4937760"/>
            <a:ext cx="2727655" cy="128016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43" name="Shape 43"/>
          <p:cNvSpPr txBox="1"/>
          <p:nvPr/>
        </p:nvSpPr>
        <p:spPr>
          <a:xfrm>
            <a:off x="8961120" y="4992624"/>
            <a:ext cx="23618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notes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44" name="Shape 44"/>
          <p:cNvSpPr txBox="1"/>
          <p:nvPr/>
        </p:nvSpPr>
        <p:spPr>
          <a:xfrm>
            <a:off x="8961120" y="5376672"/>
            <a:ext cx="2361895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250">
                <a:solidFill>
                  <a:schemeClr val="tx2"/>
                </a:solidFill>
              </a:rPr>
              <a:t>Reminders, reflections…</a:t>
            </a:r>
            <a:endParaRPr lang="en-US" sz="125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daily plan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Friday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Date: ________</a:t>
            </a:r>
            <a:endParaRPr lang="en-US"/>
          </a:p>
        </p:txBody>
      </p:sp>
      <p:sp>
        <p:nvSpPr>
          <p:cNvPr id="5" name="Slide Number"/>
          <p:cNvSpPr txBox="1"/>
          <p:nvPr/>
        </p:nvSpPr>
        <p:spPr>
          <a:xfrm>
            <a:off x="10591495" y="644652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600" b="0" i="0">
                <a:solidFill>
                  <a:schemeClr val="tx2"/>
                </a:solidFill>
                <a:latin typeface="Caveat"/>
              </a:defRPr>
            </a:lvl1pPr>
          </a:lstStyle>
          <a:p>
            <a:fld id="{B6F15528-21DE-4FAA-801E-634DDDAF4B2B}" type="slidenum">
              <a:rPr lang="en-US"/>
              <a:t>08</a:t>
            </a:fld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685800" y="1481328"/>
            <a:ext cx="10820095" cy="566928"/>
          </a:xfrm>
          <a:prstGeom prst="roundRect">
            <a:avLst>
              <a:gd name="adj" fmla="val 30000"/>
            </a:avLst>
          </a:prstGeom>
          <a:solidFill>
            <a:schemeClr val="accent6"/>
          </a:solidFill>
          <a:ln>
            <a:noFill/>
          </a:ln>
        </p:spPr>
      </p:sp>
      <p:sp>
        <p:nvSpPr>
          <p:cNvPr id="7" name="Shape 7"/>
          <p:cNvSpPr txBox="1"/>
          <p:nvPr/>
        </p:nvSpPr>
        <p:spPr>
          <a:xfrm>
            <a:off x="960120" y="1481328"/>
            <a:ext cx="146304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2400">
                <a:latin typeface="Caveat"/>
              </a:rPr>
              <a:t>Topic</a:t>
            </a:r>
            <a:endParaRPr lang="en-US" sz="2400">
              <a:latin typeface="Caveat"/>
            </a:endParaRPr>
          </a:p>
        </p:txBody>
      </p:sp>
      <p:sp>
        <p:nvSpPr>
          <p:cNvPr id="8" name="Shape 8"/>
          <p:cNvSpPr txBox="1"/>
          <p:nvPr/>
        </p:nvSpPr>
        <p:spPr>
          <a:xfrm>
            <a:off x="2148840" y="1481328"/>
            <a:ext cx="9082735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700">
                <a:solidFill>
                  <a:schemeClr val="tx2"/>
                </a:solidFill>
                <a:latin typeface="+mj-lt"/>
              </a:rPr>
              <a:t>Type the lesson topic here</a:t>
            </a:r>
            <a:endParaRPr lang="en-US" sz="17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9" name="Paper Card"/>
          <p:cNvSpPr/>
          <p:nvPr userDrawn="1"/>
        </p:nvSpPr>
        <p:spPr>
          <a:xfrm>
            <a:off x="685800" y="2240280"/>
            <a:ext cx="3429000" cy="141732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0" name="Shape 10"/>
          <p:cNvSpPr txBox="1"/>
          <p:nvPr/>
        </p:nvSpPr>
        <p:spPr>
          <a:xfrm>
            <a:off x="868680" y="2313432"/>
            <a:ext cx="3063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objectives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11" name="Shape 11"/>
          <p:cNvSpPr txBox="1"/>
          <p:nvPr/>
        </p:nvSpPr>
        <p:spPr>
          <a:xfrm>
            <a:off x="868680" y="2697480"/>
            <a:ext cx="306324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2"/>
                </a:solidFill>
              </a:rPr>
              <a:t>Students will be able to…</a:t>
            </a:r>
            <a:endParaRPr lang="en-US" sz="1250">
              <a:solidFill>
                <a:schemeClr val="tx2"/>
              </a:solidFill>
            </a:endParaRPr>
          </a:p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2"/>
                </a:solidFill>
              </a:rPr>
              <a:t>…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12" name="Paper Card"/>
          <p:cNvSpPr/>
          <p:nvPr userDrawn="1"/>
        </p:nvSpPr>
        <p:spPr>
          <a:xfrm>
            <a:off x="685800" y="3794760"/>
            <a:ext cx="3429000" cy="86868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3" name="Shape 13"/>
          <p:cNvSpPr txBox="1"/>
          <p:nvPr/>
        </p:nvSpPr>
        <p:spPr>
          <a:xfrm>
            <a:off x="868680" y="3867912"/>
            <a:ext cx="3063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standards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14" name="Shape 14"/>
          <p:cNvSpPr txBox="1"/>
          <p:nvPr/>
        </p:nvSpPr>
        <p:spPr>
          <a:xfrm>
            <a:off x="868680" y="4251960"/>
            <a:ext cx="3063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2"/>
                </a:solidFill>
              </a:rPr>
              <a:t>Standard code · description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15" name="Paper Card"/>
          <p:cNvSpPr/>
          <p:nvPr userDrawn="1"/>
        </p:nvSpPr>
        <p:spPr>
          <a:xfrm>
            <a:off x="685800" y="4800600"/>
            <a:ext cx="3429000" cy="141732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6" name="Shape 16"/>
          <p:cNvSpPr txBox="1"/>
          <p:nvPr/>
        </p:nvSpPr>
        <p:spPr>
          <a:xfrm>
            <a:off x="868680" y="4873752"/>
            <a:ext cx="3063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materials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868680" y="5257800"/>
            <a:ext cx="306324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2"/>
                </a:solidFill>
              </a:rPr>
              <a:t>…</a:t>
            </a:r>
            <a:endParaRPr lang="en-US" sz="1250">
              <a:solidFill>
                <a:schemeClr val="tx2"/>
              </a:solidFill>
            </a:endParaRPr>
          </a:p>
          <a:p>
            <a:pPr marL="164592" indent="-164592">
              <a:lnSpc>
                <a:spcPct val="120000"/>
              </a:lnSpc>
              <a:buClr>
                <a:schemeClr val="accent5"/>
              </a:buClr>
              <a:buFont typeface="Arial"/>
              <a:buChar char="•"/>
            </a:pPr>
            <a:r>
              <a:rPr lang="en-US" sz="1250">
                <a:solidFill>
                  <a:schemeClr val="tx2"/>
                </a:solidFill>
              </a:rPr>
              <a:t>…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18" name="Paper Back"/>
          <p:cNvSpPr/>
          <p:nvPr userDrawn="1"/>
        </p:nvSpPr>
        <p:spPr>
          <a:xfrm rot="-96000">
            <a:off x="4398264" y="2313432"/>
            <a:ext cx="4206240" cy="3977640"/>
          </a:xfrm>
          <a:prstGeom prst="roundRect">
            <a:avLst>
              <a:gd name="adj" fmla="val 6000"/>
            </a:avLst>
          </a:prstGeom>
          <a:solidFill>
            <a:schemeClr val="accent6"/>
          </a:solidFill>
          <a:ln>
            <a:noFill/>
          </a:ln>
        </p:spPr>
      </p:sp>
      <p:sp>
        <p:nvSpPr>
          <p:cNvPr id="19" name="Paper Card"/>
          <p:cNvSpPr/>
          <p:nvPr userDrawn="1"/>
        </p:nvSpPr>
        <p:spPr>
          <a:xfrm>
            <a:off x="4343400" y="2240280"/>
            <a:ext cx="4206240" cy="397764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20" name="Shape 20"/>
          <p:cNvSpPr txBox="1"/>
          <p:nvPr/>
        </p:nvSpPr>
        <p:spPr>
          <a:xfrm>
            <a:off x="4572000" y="2313432"/>
            <a:ext cx="374904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400">
                <a:solidFill>
                  <a:schemeClr val="accent5"/>
                </a:solidFill>
                <a:latin typeface="Caveat"/>
              </a:rPr>
              <a:t>lesson flow</a:t>
            </a:r>
            <a:endParaRPr lang="en-US" sz="24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21" name="Shape 21"/>
          <p:cNvSpPr/>
          <p:nvPr/>
        </p:nvSpPr>
        <p:spPr>
          <a:xfrm>
            <a:off x="4572000" y="2834640"/>
            <a:ext cx="685800" cy="68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/>
              <a:t>__</a:t>
            </a:r>
            <a:endParaRPr lang="en-US" sz="1500"/>
          </a:p>
          <a:p>
            <a:pPr algn="ctr"/>
            <a:r>
              <a:rPr lang="en-US" sz="900"/>
              <a:t>min</a:t>
            </a:r>
            <a:endParaRPr lang="en-US" sz="900"/>
          </a:p>
        </p:txBody>
      </p:sp>
      <p:sp>
        <p:nvSpPr>
          <p:cNvPr id="22" name="Shape 22"/>
          <p:cNvSpPr txBox="1"/>
          <p:nvPr/>
        </p:nvSpPr>
        <p:spPr>
          <a:xfrm>
            <a:off x="5440680" y="285292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/>
              <a:t>Warm-up</a:t>
            </a:r>
            <a:endParaRPr lang="en-US" sz="1500"/>
          </a:p>
        </p:txBody>
      </p:sp>
      <p:sp>
        <p:nvSpPr>
          <p:cNvPr id="23" name="Shape 23"/>
          <p:cNvSpPr txBox="1"/>
          <p:nvPr/>
        </p:nvSpPr>
        <p:spPr>
          <a:xfrm>
            <a:off x="5440680" y="3182112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50">
                <a:solidFill>
                  <a:schemeClr val="tx2"/>
                </a:solidFill>
              </a:rPr>
              <a:t>What happens in this step…</a:t>
            </a:r>
            <a:endParaRPr lang="en-US" sz="1250">
              <a:solidFill>
                <a:schemeClr val="tx2"/>
              </a:solidFill>
            </a:endParaRPr>
          </a:p>
        </p:txBody>
      </p:sp>
      <p:cxnSp>
        <p:nvCxnSpPr>
          <p:cNvPr id="24" name="Line 24"/>
          <p:cNvCxnSpPr/>
          <p:nvPr/>
        </p:nvCxnSpPr>
        <p:spPr>
          <a:xfrm>
            <a:off x="5440680" y="3593592"/>
            <a:ext cx="2880360" cy="0"/>
          </a:xfrm>
          <a:prstGeom prst="line">
            <a:avLst/>
          </a:prstGeom>
          <a:ln w="9525">
            <a:solidFill>
              <a:schemeClr val="accent4"/>
            </a:solidFill>
            <a:prstDash val="dash"/>
          </a:ln>
        </p:spPr>
      </p:cxnSp>
      <p:sp>
        <p:nvSpPr>
          <p:cNvPr id="25" name="Shape 25"/>
          <p:cNvSpPr/>
          <p:nvPr/>
        </p:nvSpPr>
        <p:spPr>
          <a:xfrm>
            <a:off x="4572000" y="3657600"/>
            <a:ext cx="685800" cy="68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/>
              <a:t>__</a:t>
            </a:r>
            <a:endParaRPr lang="en-US" sz="1500"/>
          </a:p>
          <a:p>
            <a:pPr algn="ctr"/>
            <a:r>
              <a:rPr lang="en-US" sz="900"/>
              <a:t>min</a:t>
            </a:r>
            <a:endParaRPr lang="en-US" sz="900"/>
          </a:p>
        </p:txBody>
      </p:sp>
      <p:sp>
        <p:nvSpPr>
          <p:cNvPr id="26" name="Shape 26"/>
          <p:cNvSpPr txBox="1"/>
          <p:nvPr/>
        </p:nvSpPr>
        <p:spPr>
          <a:xfrm>
            <a:off x="5440680" y="367588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/>
              <a:t>Instruction</a:t>
            </a:r>
            <a:endParaRPr lang="en-US" sz="1500"/>
          </a:p>
        </p:txBody>
      </p:sp>
      <p:sp>
        <p:nvSpPr>
          <p:cNvPr id="27" name="Shape 27"/>
          <p:cNvSpPr txBox="1"/>
          <p:nvPr/>
        </p:nvSpPr>
        <p:spPr>
          <a:xfrm>
            <a:off x="5440680" y="4005072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50">
                <a:solidFill>
                  <a:schemeClr val="tx2"/>
                </a:solidFill>
              </a:rPr>
              <a:t>What happens in this step…</a:t>
            </a:r>
            <a:endParaRPr lang="en-US" sz="1250">
              <a:solidFill>
                <a:schemeClr val="tx2"/>
              </a:solidFill>
            </a:endParaRPr>
          </a:p>
        </p:txBody>
      </p:sp>
      <p:cxnSp>
        <p:nvCxnSpPr>
          <p:cNvPr id="28" name="Line 28"/>
          <p:cNvCxnSpPr/>
          <p:nvPr/>
        </p:nvCxnSpPr>
        <p:spPr>
          <a:xfrm>
            <a:off x="5440680" y="4416552"/>
            <a:ext cx="2880360" cy="0"/>
          </a:xfrm>
          <a:prstGeom prst="line">
            <a:avLst/>
          </a:prstGeom>
          <a:ln w="9525">
            <a:solidFill>
              <a:schemeClr val="accent4"/>
            </a:solidFill>
            <a:prstDash val="dash"/>
          </a:ln>
        </p:spPr>
      </p:cxnSp>
      <p:sp>
        <p:nvSpPr>
          <p:cNvPr id="29" name="Shape 29"/>
          <p:cNvSpPr/>
          <p:nvPr/>
        </p:nvSpPr>
        <p:spPr>
          <a:xfrm>
            <a:off x="4572000" y="4480560"/>
            <a:ext cx="685800" cy="68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/>
              <a:t>__</a:t>
            </a:r>
            <a:endParaRPr lang="en-US" sz="1500"/>
          </a:p>
          <a:p>
            <a:pPr algn="ctr"/>
            <a:r>
              <a:rPr lang="en-US" sz="900"/>
              <a:t>min</a:t>
            </a:r>
            <a:endParaRPr lang="en-US" sz="900"/>
          </a:p>
        </p:txBody>
      </p:sp>
      <p:sp>
        <p:nvSpPr>
          <p:cNvPr id="30" name="Shape 30"/>
          <p:cNvSpPr txBox="1"/>
          <p:nvPr/>
        </p:nvSpPr>
        <p:spPr>
          <a:xfrm>
            <a:off x="5440680" y="449884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/>
              <a:t>Practice</a:t>
            </a:r>
            <a:endParaRPr lang="en-US" sz="1500"/>
          </a:p>
        </p:txBody>
      </p:sp>
      <p:sp>
        <p:nvSpPr>
          <p:cNvPr id="31" name="Shape 31"/>
          <p:cNvSpPr txBox="1"/>
          <p:nvPr/>
        </p:nvSpPr>
        <p:spPr>
          <a:xfrm>
            <a:off x="5440680" y="4828032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50">
                <a:solidFill>
                  <a:schemeClr val="tx2"/>
                </a:solidFill>
              </a:rPr>
              <a:t>What happens in this step…</a:t>
            </a:r>
            <a:endParaRPr lang="en-US" sz="1250">
              <a:solidFill>
                <a:schemeClr val="tx2"/>
              </a:solidFill>
            </a:endParaRPr>
          </a:p>
        </p:txBody>
      </p:sp>
      <p:cxnSp>
        <p:nvCxnSpPr>
          <p:cNvPr id="32" name="Line 32"/>
          <p:cNvCxnSpPr/>
          <p:nvPr/>
        </p:nvCxnSpPr>
        <p:spPr>
          <a:xfrm>
            <a:off x="5440680" y="5239512"/>
            <a:ext cx="2880360" cy="0"/>
          </a:xfrm>
          <a:prstGeom prst="line">
            <a:avLst/>
          </a:prstGeom>
          <a:ln w="9525">
            <a:solidFill>
              <a:schemeClr val="accent4"/>
            </a:solidFill>
            <a:prstDash val="dash"/>
          </a:ln>
        </p:spPr>
      </p:cxnSp>
      <p:sp>
        <p:nvSpPr>
          <p:cNvPr id="33" name="Shape 33"/>
          <p:cNvSpPr/>
          <p:nvPr/>
        </p:nvSpPr>
        <p:spPr>
          <a:xfrm>
            <a:off x="4572000" y="5303520"/>
            <a:ext cx="685800" cy="68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500" b="1"/>
              <a:t>__</a:t>
            </a:r>
            <a:endParaRPr lang="en-US" sz="1500"/>
          </a:p>
          <a:p>
            <a:pPr algn="ctr"/>
            <a:r>
              <a:rPr lang="en-US" sz="900"/>
              <a:t>min</a:t>
            </a:r>
            <a:endParaRPr lang="en-US" sz="900"/>
          </a:p>
        </p:txBody>
      </p:sp>
      <p:sp>
        <p:nvSpPr>
          <p:cNvPr id="34" name="Shape 34"/>
          <p:cNvSpPr txBox="1"/>
          <p:nvPr/>
        </p:nvSpPr>
        <p:spPr>
          <a:xfrm>
            <a:off x="5440680" y="532180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/>
              <a:t>Closure</a:t>
            </a:r>
            <a:endParaRPr lang="en-US" sz="1500"/>
          </a:p>
        </p:txBody>
      </p:sp>
      <p:sp>
        <p:nvSpPr>
          <p:cNvPr id="35" name="Shape 35"/>
          <p:cNvSpPr txBox="1"/>
          <p:nvPr/>
        </p:nvSpPr>
        <p:spPr>
          <a:xfrm>
            <a:off x="5440680" y="5650992"/>
            <a:ext cx="2880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50">
                <a:solidFill>
                  <a:schemeClr val="tx2"/>
                </a:solidFill>
              </a:rPr>
              <a:t>What happens in this step…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36" name="Paper Card"/>
          <p:cNvSpPr/>
          <p:nvPr userDrawn="1"/>
        </p:nvSpPr>
        <p:spPr>
          <a:xfrm>
            <a:off x="8778240" y="2240280"/>
            <a:ext cx="2727655" cy="128016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37" name="Shape 37"/>
          <p:cNvSpPr txBox="1"/>
          <p:nvPr/>
        </p:nvSpPr>
        <p:spPr>
          <a:xfrm>
            <a:off x="8961120" y="2295144"/>
            <a:ext cx="23618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differentiation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38" name="Shape 38"/>
          <p:cNvSpPr txBox="1"/>
          <p:nvPr/>
        </p:nvSpPr>
        <p:spPr>
          <a:xfrm>
            <a:off x="8961120" y="2679192"/>
            <a:ext cx="2361895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250">
                <a:solidFill>
                  <a:schemeClr val="tx2"/>
                </a:solidFill>
              </a:rPr>
              <a:t>Support and extension ideas…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39" name="Paper Card"/>
          <p:cNvSpPr/>
          <p:nvPr userDrawn="1"/>
        </p:nvSpPr>
        <p:spPr>
          <a:xfrm>
            <a:off x="8778240" y="3657600"/>
            <a:ext cx="2727655" cy="114300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40" name="Shape 40"/>
          <p:cNvSpPr txBox="1"/>
          <p:nvPr/>
        </p:nvSpPr>
        <p:spPr>
          <a:xfrm>
            <a:off x="8961120" y="3712464"/>
            <a:ext cx="23618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assessment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41" name="Shape 41"/>
          <p:cNvSpPr txBox="1"/>
          <p:nvPr/>
        </p:nvSpPr>
        <p:spPr>
          <a:xfrm>
            <a:off x="8961120" y="4096512"/>
            <a:ext cx="2361895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250">
                <a:solidFill>
                  <a:schemeClr val="tx2"/>
                </a:solidFill>
              </a:rPr>
              <a:t>How will I know they got it?</a:t>
            </a:r>
            <a:endParaRPr lang="en-US" sz="1250">
              <a:solidFill>
                <a:schemeClr val="tx2"/>
              </a:solidFill>
            </a:endParaRPr>
          </a:p>
        </p:txBody>
      </p:sp>
      <p:sp>
        <p:nvSpPr>
          <p:cNvPr id="42" name="Paper Card"/>
          <p:cNvSpPr/>
          <p:nvPr userDrawn="1"/>
        </p:nvSpPr>
        <p:spPr>
          <a:xfrm>
            <a:off x="8778240" y="4937760"/>
            <a:ext cx="2727655" cy="128016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43" name="Shape 43"/>
          <p:cNvSpPr txBox="1"/>
          <p:nvPr/>
        </p:nvSpPr>
        <p:spPr>
          <a:xfrm>
            <a:off x="8961120" y="4992624"/>
            <a:ext cx="23618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>
                <a:solidFill>
                  <a:schemeClr val="accent5"/>
                </a:solidFill>
                <a:latin typeface="Caveat"/>
              </a:rPr>
              <a:t>notes</a:t>
            </a:r>
            <a:endParaRPr lang="en-US" sz="2200">
              <a:solidFill>
                <a:schemeClr val="accent5"/>
              </a:solidFill>
              <a:latin typeface="Caveat"/>
            </a:endParaRPr>
          </a:p>
        </p:txBody>
      </p:sp>
      <p:sp>
        <p:nvSpPr>
          <p:cNvPr id="44" name="Shape 44"/>
          <p:cNvSpPr txBox="1"/>
          <p:nvPr/>
        </p:nvSpPr>
        <p:spPr>
          <a:xfrm>
            <a:off x="8961120" y="5376672"/>
            <a:ext cx="2361895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250">
                <a:solidFill>
                  <a:schemeClr val="tx2"/>
                </a:solidFill>
              </a:rPr>
              <a:t>Reminders, reflections…</a:t>
            </a:r>
            <a:endParaRPr lang="en-US" sz="125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end of week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Reflection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Friday, March 12</a:t>
            </a:r>
            <a:endParaRPr lang="en-US"/>
          </a:p>
        </p:txBody>
      </p:sp>
      <p:sp>
        <p:nvSpPr>
          <p:cNvPr id="5" name="Slide Number"/>
          <p:cNvSpPr txBox="1"/>
          <p:nvPr/>
        </p:nvSpPr>
        <p:spPr>
          <a:xfrm>
            <a:off x="10591495" y="644652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600" b="0" i="0">
                <a:solidFill>
                  <a:schemeClr val="tx2"/>
                </a:solidFill>
                <a:latin typeface="Caveat"/>
              </a:defRPr>
            </a:lvl1pPr>
          </a:lstStyle>
          <a:p>
            <a:fld id="{B6F15528-21DE-4FAA-801E-634DDDAF4B2B}" type="slidenum">
              <a:rPr lang="en-US"/>
              <a:t>09</a:t>
            </a:fld>
            <a:endParaRPr lang="en-US"/>
          </a:p>
        </p:txBody>
      </p:sp>
      <p:sp>
        <p:nvSpPr>
          <p:cNvPr id="6" name="Paper Back"/>
          <p:cNvSpPr/>
          <p:nvPr userDrawn="1"/>
        </p:nvSpPr>
        <p:spPr>
          <a:xfrm rot="72000">
            <a:off x="740664" y="1627632"/>
            <a:ext cx="5227168" cy="2148840"/>
          </a:xfrm>
          <a:prstGeom prst="roundRect">
            <a:avLst>
              <a:gd name="adj" fmla="val 6000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7" name="Paper Card"/>
          <p:cNvSpPr/>
          <p:nvPr userDrawn="1"/>
        </p:nvSpPr>
        <p:spPr>
          <a:xfrm>
            <a:off x="685800" y="1554480"/>
            <a:ext cx="5227168" cy="214884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8" name="Shape 8"/>
          <p:cNvSpPr txBox="1"/>
          <p:nvPr/>
        </p:nvSpPr>
        <p:spPr>
          <a:xfrm>
            <a:off x="960120" y="1691640"/>
            <a:ext cx="4678528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>
                <a:solidFill>
                  <a:schemeClr val="accent5"/>
                </a:solidFill>
                <a:latin typeface="Caveat"/>
              </a:rPr>
              <a:t>What went well?</a:t>
            </a:r>
            <a:endParaRPr lang="en-US" sz="2600">
              <a:solidFill>
                <a:schemeClr val="accent5"/>
              </a:solidFill>
              <a:latin typeface="Caveat"/>
            </a:endParaRPr>
          </a:p>
        </p:txBody>
      </p:sp>
      <p:cxnSp>
        <p:nvCxnSpPr>
          <p:cNvPr id="9" name="Line 9"/>
          <p:cNvCxnSpPr/>
          <p:nvPr/>
        </p:nvCxnSpPr>
        <p:spPr>
          <a:xfrm>
            <a:off x="960120" y="2514600"/>
            <a:ext cx="4678528" cy="0"/>
          </a:xfrm>
          <a:prstGeom prst="line">
            <a:avLst/>
          </a:prstGeom>
          <a:ln w="9525">
            <a:solidFill>
              <a:schemeClr val="accent4"/>
            </a:solidFill>
          </a:ln>
        </p:spPr>
      </p:cxnSp>
      <p:cxnSp>
        <p:nvCxnSpPr>
          <p:cNvPr id="10" name="Line 10"/>
          <p:cNvCxnSpPr/>
          <p:nvPr/>
        </p:nvCxnSpPr>
        <p:spPr>
          <a:xfrm>
            <a:off x="960120" y="2898648"/>
            <a:ext cx="4678528" cy="0"/>
          </a:xfrm>
          <a:prstGeom prst="line">
            <a:avLst/>
          </a:prstGeom>
          <a:ln w="9525">
            <a:solidFill>
              <a:schemeClr val="accent4"/>
            </a:solidFill>
          </a:ln>
        </p:spPr>
      </p:cxnSp>
      <p:cxnSp>
        <p:nvCxnSpPr>
          <p:cNvPr id="11" name="Line 11"/>
          <p:cNvCxnSpPr/>
          <p:nvPr/>
        </p:nvCxnSpPr>
        <p:spPr>
          <a:xfrm>
            <a:off x="960120" y="3282696"/>
            <a:ext cx="4678528" cy="0"/>
          </a:xfrm>
          <a:prstGeom prst="line">
            <a:avLst/>
          </a:prstGeom>
          <a:ln w="9525">
            <a:solidFill>
              <a:schemeClr val="accent4"/>
            </a:solidFill>
          </a:ln>
        </p:spPr>
      </p:cxnSp>
      <p:sp>
        <p:nvSpPr>
          <p:cNvPr id="12" name="Paper Back"/>
          <p:cNvSpPr/>
          <p:nvPr userDrawn="1"/>
        </p:nvSpPr>
        <p:spPr>
          <a:xfrm rot="-72000">
            <a:off x="6333592" y="1627632"/>
            <a:ext cx="5227168" cy="214884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13" name="Paper Card"/>
          <p:cNvSpPr/>
          <p:nvPr userDrawn="1"/>
        </p:nvSpPr>
        <p:spPr>
          <a:xfrm>
            <a:off x="6278728" y="1554480"/>
            <a:ext cx="5227168" cy="214884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14" name="Shape 14"/>
          <p:cNvSpPr txBox="1"/>
          <p:nvPr/>
        </p:nvSpPr>
        <p:spPr>
          <a:xfrm>
            <a:off x="6553048" y="1691640"/>
            <a:ext cx="4678528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>
                <a:solidFill>
                  <a:schemeClr val="accent5"/>
                </a:solidFill>
                <a:latin typeface="Caveat"/>
              </a:rPr>
              <a:t>What will I change next week?</a:t>
            </a:r>
            <a:endParaRPr lang="en-US" sz="2600">
              <a:solidFill>
                <a:schemeClr val="accent5"/>
              </a:solidFill>
              <a:latin typeface="Caveat"/>
            </a:endParaRPr>
          </a:p>
        </p:txBody>
      </p:sp>
      <p:cxnSp>
        <p:nvCxnSpPr>
          <p:cNvPr id="15" name="Line 15"/>
          <p:cNvCxnSpPr/>
          <p:nvPr/>
        </p:nvCxnSpPr>
        <p:spPr>
          <a:xfrm>
            <a:off x="6553048" y="2514600"/>
            <a:ext cx="4678528" cy="0"/>
          </a:xfrm>
          <a:prstGeom prst="line">
            <a:avLst/>
          </a:prstGeom>
          <a:ln w="9525">
            <a:solidFill>
              <a:schemeClr val="accent4"/>
            </a:solidFill>
          </a:ln>
        </p:spPr>
      </p:cxnSp>
      <p:cxnSp>
        <p:nvCxnSpPr>
          <p:cNvPr id="16" name="Line 16"/>
          <p:cNvCxnSpPr/>
          <p:nvPr/>
        </p:nvCxnSpPr>
        <p:spPr>
          <a:xfrm>
            <a:off x="6553048" y="2898648"/>
            <a:ext cx="4678528" cy="0"/>
          </a:xfrm>
          <a:prstGeom prst="line">
            <a:avLst/>
          </a:prstGeom>
          <a:ln w="9525">
            <a:solidFill>
              <a:schemeClr val="accent4"/>
            </a:solidFill>
          </a:ln>
        </p:spPr>
      </p:cxnSp>
      <p:cxnSp>
        <p:nvCxnSpPr>
          <p:cNvPr id="17" name="Line 17"/>
          <p:cNvCxnSpPr/>
          <p:nvPr/>
        </p:nvCxnSpPr>
        <p:spPr>
          <a:xfrm>
            <a:off x="6553048" y="3282696"/>
            <a:ext cx="4678528" cy="0"/>
          </a:xfrm>
          <a:prstGeom prst="line">
            <a:avLst/>
          </a:prstGeom>
          <a:ln w="9525">
            <a:solidFill>
              <a:schemeClr val="accent4"/>
            </a:solidFill>
          </a:ln>
        </p:spPr>
      </p:cxnSp>
      <p:sp>
        <p:nvSpPr>
          <p:cNvPr id="18" name="Paper Back"/>
          <p:cNvSpPr/>
          <p:nvPr userDrawn="1"/>
        </p:nvSpPr>
        <p:spPr>
          <a:xfrm rot="72000">
            <a:off x="740664" y="4005072"/>
            <a:ext cx="5227168" cy="2148840"/>
          </a:xfrm>
          <a:prstGeom prst="roundRect">
            <a:avLst>
              <a:gd name="adj" fmla="val 600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19" name="Paper Card"/>
          <p:cNvSpPr/>
          <p:nvPr userDrawn="1"/>
        </p:nvSpPr>
        <p:spPr>
          <a:xfrm>
            <a:off x="685800" y="3931920"/>
            <a:ext cx="5227168" cy="214884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20" name="Shape 20"/>
          <p:cNvSpPr txBox="1"/>
          <p:nvPr/>
        </p:nvSpPr>
        <p:spPr>
          <a:xfrm>
            <a:off x="960120" y="4069080"/>
            <a:ext cx="4678528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>
                <a:solidFill>
                  <a:schemeClr val="accent5"/>
                </a:solidFill>
                <a:latin typeface="Caveat"/>
              </a:rPr>
              <a:t>Students who need a check-in</a:t>
            </a:r>
            <a:endParaRPr lang="en-US" sz="2600">
              <a:solidFill>
                <a:schemeClr val="accent5"/>
              </a:solidFill>
              <a:latin typeface="Caveat"/>
            </a:endParaRPr>
          </a:p>
        </p:txBody>
      </p:sp>
      <p:cxnSp>
        <p:nvCxnSpPr>
          <p:cNvPr id="21" name="Line 21"/>
          <p:cNvCxnSpPr/>
          <p:nvPr/>
        </p:nvCxnSpPr>
        <p:spPr>
          <a:xfrm>
            <a:off x="960120" y="4892040"/>
            <a:ext cx="4678528" cy="0"/>
          </a:xfrm>
          <a:prstGeom prst="line">
            <a:avLst/>
          </a:prstGeom>
          <a:ln w="9525">
            <a:solidFill>
              <a:schemeClr val="accent4"/>
            </a:solidFill>
          </a:ln>
        </p:spPr>
      </p:cxnSp>
      <p:cxnSp>
        <p:nvCxnSpPr>
          <p:cNvPr id="22" name="Line 22"/>
          <p:cNvCxnSpPr/>
          <p:nvPr/>
        </p:nvCxnSpPr>
        <p:spPr>
          <a:xfrm>
            <a:off x="960120" y="5276088"/>
            <a:ext cx="4678528" cy="0"/>
          </a:xfrm>
          <a:prstGeom prst="line">
            <a:avLst/>
          </a:prstGeom>
          <a:ln w="9525">
            <a:solidFill>
              <a:schemeClr val="accent4"/>
            </a:solidFill>
          </a:ln>
        </p:spPr>
      </p:cxnSp>
      <p:cxnSp>
        <p:nvCxnSpPr>
          <p:cNvPr id="23" name="Line 23"/>
          <p:cNvCxnSpPr/>
          <p:nvPr/>
        </p:nvCxnSpPr>
        <p:spPr>
          <a:xfrm>
            <a:off x="960120" y="5660136"/>
            <a:ext cx="4678528" cy="0"/>
          </a:xfrm>
          <a:prstGeom prst="line">
            <a:avLst/>
          </a:prstGeom>
          <a:ln w="9525">
            <a:solidFill>
              <a:schemeClr val="accent4"/>
            </a:solidFill>
          </a:ln>
        </p:spPr>
      </p:cxnSp>
      <p:sp>
        <p:nvSpPr>
          <p:cNvPr id="24" name="Paper Back"/>
          <p:cNvSpPr/>
          <p:nvPr userDrawn="1"/>
        </p:nvSpPr>
        <p:spPr>
          <a:xfrm rot="-72000">
            <a:off x="6333592" y="4005072"/>
            <a:ext cx="5227168" cy="2148840"/>
          </a:xfrm>
          <a:prstGeom prst="roundRect">
            <a:avLst>
              <a:gd name="adj" fmla="val 6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25" name="Paper Card"/>
          <p:cNvSpPr/>
          <p:nvPr userDrawn="1"/>
        </p:nvSpPr>
        <p:spPr>
          <a:xfrm>
            <a:off x="6278728" y="3931920"/>
            <a:ext cx="5227168" cy="214884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9525">
            <a:solidFill>
              <a:schemeClr val="tx1"/>
            </a:solidFill>
          </a:ln>
        </p:spPr>
      </p:sp>
      <p:sp>
        <p:nvSpPr>
          <p:cNvPr id="26" name="Shape 26"/>
          <p:cNvSpPr txBox="1"/>
          <p:nvPr/>
        </p:nvSpPr>
        <p:spPr>
          <a:xfrm>
            <a:off x="6553048" y="4069080"/>
            <a:ext cx="4678528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>
                <a:solidFill>
                  <a:schemeClr val="accent5"/>
                </a:solidFill>
                <a:latin typeface="Caveat"/>
              </a:rPr>
              <a:t>Wins to celebrate</a:t>
            </a:r>
            <a:endParaRPr lang="en-US" sz="2600">
              <a:solidFill>
                <a:schemeClr val="accent5"/>
              </a:solidFill>
              <a:latin typeface="Caveat"/>
            </a:endParaRPr>
          </a:p>
        </p:txBody>
      </p:sp>
      <p:cxnSp>
        <p:nvCxnSpPr>
          <p:cNvPr id="27" name="Line 27"/>
          <p:cNvCxnSpPr/>
          <p:nvPr/>
        </p:nvCxnSpPr>
        <p:spPr>
          <a:xfrm>
            <a:off x="6553048" y="4892040"/>
            <a:ext cx="4678528" cy="0"/>
          </a:xfrm>
          <a:prstGeom prst="line">
            <a:avLst/>
          </a:prstGeom>
          <a:ln w="9525">
            <a:solidFill>
              <a:schemeClr val="accent4"/>
            </a:solidFill>
          </a:ln>
        </p:spPr>
      </p:cxnSp>
      <p:cxnSp>
        <p:nvCxnSpPr>
          <p:cNvPr id="28" name="Line 28"/>
          <p:cNvCxnSpPr/>
          <p:nvPr/>
        </p:nvCxnSpPr>
        <p:spPr>
          <a:xfrm>
            <a:off x="6553048" y="5276088"/>
            <a:ext cx="4678528" cy="0"/>
          </a:xfrm>
          <a:prstGeom prst="line">
            <a:avLst/>
          </a:prstGeom>
          <a:ln w="9525">
            <a:solidFill>
              <a:schemeClr val="accent4"/>
            </a:solidFill>
          </a:ln>
        </p:spPr>
      </p:cxnSp>
      <p:cxnSp>
        <p:nvCxnSpPr>
          <p:cNvPr id="29" name="Line 29"/>
          <p:cNvCxnSpPr/>
          <p:nvPr/>
        </p:nvCxnSpPr>
        <p:spPr>
          <a:xfrm>
            <a:off x="6553048" y="5660136"/>
            <a:ext cx="4678528" cy="0"/>
          </a:xfrm>
          <a:prstGeom prst="line">
            <a:avLst/>
          </a:prstGeom>
          <a:ln w="9525">
            <a:solidFill>
              <a:schemeClr val="accent4"/>
            </a:solidFill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Weekly Lesson Plan">
  <a:themeElements>
    <a:clrScheme name="Weekly Lesson Plan">
      <a:dk1>
        <a:srgbClr val="3D3833"/>
      </a:dk1>
      <a:lt1>
        <a:srgbClr val="FBF6EE"/>
      </a:lt1>
      <a:dk2>
        <a:srgbClr val="7D736A"/>
      </a:dk2>
      <a:lt2>
        <a:srgbClr val="F2E9DB"/>
      </a:lt2>
      <a:accent1>
        <a:srgbClr val="E8B4A8"/>
      </a:accent1>
      <a:accent2>
        <a:srgbClr val="A9C3A4"/>
      </a:accent2>
      <a:accent3>
        <a:srgbClr val="F3D78F"/>
      </a:accent3>
      <a:accent4>
        <a:srgbClr val="A9C1D6"/>
      </a:accent4>
      <a:accent5>
        <a:srgbClr val="C9775A"/>
      </a:accent5>
      <a:accent6>
        <a:srgbClr val="CDBFE0"/>
      </a:accent6>
      <a:hlink>
        <a:srgbClr val="C9775A"/>
      </a:hlink>
      <a:folHlink>
        <a:srgbClr val="7D736A"/>
      </a:folHlink>
    </a:clrScheme>
    <a:fontScheme name="Weekly Lesson Plan">
      <a:majorFont>
        <a:latin typeface="Fraunce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Lesson Plan</dc:title>
  <dc:subject/>
  <dc:creator>NiftyShelf</dc:creator>
  <cp:keywords/>
  <dc:description>Free template from niftyshelf.com — free for personal and commercial use.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